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Noto Sans Bold" panose="020B0604020202020204" charset="0"/>
      <p:regular r:id="rId22"/>
    </p:embeddedFont>
    <p:embeddedFont>
      <p:font typeface="Gluten" panose="020B0604020202020204" charset="0"/>
      <p:regular r:id="rId23"/>
    </p:embeddedFont>
    <p:embeddedFont>
      <p:font typeface="DejaVu Serif Bold" panose="020B0604020202020204" charset="0"/>
      <p:regular r:id="rId24"/>
    </p:embeddedFont>
    <p:embeddedFont>
      <p:font typeface="Calibri" panose="020F0502020204030204" pitchFamily="34" charset="0"/>
      <p:regular r:id="rId25"/>
      <p:bold r:id="rId26"/>
      <p:italic r:id="rId27"/>
      <p:boldItalic r:id="rId28"/>
    </p:embeddedFont>
    <p:embeddedFont>
      <p:font typeface="Gochi Hand" panose="020B0604020202020204" charset="0"/>
      <p:regular r:id="rId29"/>
    </p:embeddedFont>
    <p:embeddedFont>
      <p:font typeface="Bryndan Write" panose="020B0604020202020204" charset="0"/>
      <p:regular r:id="rId30"/>
    </p:embeddedFont>
    <p:embeddedFont>
      <p:font typeface="Now Bold" panose="020B0604020202020204" charset="0"/>
      <p:regular r:id="rId31"/>
    </p:embeddedFont>
    <p:embeddedFont>
      <p:font typeface="Now" panose="020B0604020202020204" charset="0"/>
      <p:regular r:id="rId32"/>
    </p:embeddedFont>
    <p:embeddedFont>
      <p:font typeface="Noto Serif Display" panose="020B0604020202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4.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34.png"/><Relationship Id="rId4" Type="http://schemas.openxmlformats.org/officeDocument/2006/relationships/image" Target="../media/image75.svg"/></Relationships>
</file>

<file path=ppt/slides/_rels/slide16.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19.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35.sv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svg"/><Relationship Id="rId3" Type="http://schemas.openxmlformats.org/officeDocument/2006/relationships/image" Target="../media/image47.png"/><Relationship Id="rId7" Type="http://schemas.openxmlformats.org/officeDocument/2006/relationships/image" Target="../media/image83.sv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4.svg"/><Relationship Id="rId5" Type="http://schemas.openxmlformats.org/officeDocument/2006/relationships/image" Target="../media/image49.png"/><Relationship Id="rId10" Type="http://schemas.openxmlformats.org/officeDocument/2006/relationships/image" Target="../media/image29.png"/><Relationship Id="rId4" Type="http://schemas.openxmlformats.org/officeDocument/2006/relationships/image" Target="../media/image48.png"/><Relationship Id="rId9" Type="http://schemas.openxmlformats.org/officeDocument/2006/relationships/image" Target="../media/image56.svg"/></Relationships>
</file>

<file path=ppt/slides/_rels/slide1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32.png"/><Relationship Id="rId10" Type="http://schemas.openxmlformats.org/officeDocument/2006/relationships/image" Target="../media/image89.svg"/><Relationship Id="rId4" Type="http://schemas.openxmlformats.org/officeDocument/2006/relationships/image" Target="../media/image52.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8.svg"/><Relationship Id="rId3" Type="http://schemas.openxmlformats.org/officeDocument/2006/relationships/image" Target="../media/image10.jpe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24.sv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56.png"/><Relationship Id="rId3" Type="http://schemas.openxmlformats.org/officeDocument/2006/relationships/image" Target="../media/image55.png"/><Relationship Id="rId7" Type="http://schemas.openxmlformats.org/officeDocument/2006/relationships/image" Target="../media/image5.png"/><Relationship Id="rId12"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91.svg"/><Relationship Id="rId9" Type="http://schemas.openxmlformats.org/officeDocument/2006/relationships/image" Target="../media/image8.png"/><Relationship Id="rId14" Type="http://schemas.openxmlformats.org/officeDocument/2006/relationships/image" Target="../media/image93.sv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eg"/><Relationship Id="rId7" Type="http://schemas.openxmlformats.org/officeDocument/2006/relationships/image" Target="../media/image3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0.svg"/><Relationship Id="rId5" Type="http://schemas.openxmlformats.org/officeDocument/2006/relationships/image" Target="../media/image33.svg"/><Relationship Id="rId10" Type="http://schemas.openxmlformats.org/officeDocument/2006/relationships/image" Target="../media/image11.png"/><Relationship Id="rId4" Type="http://schemas.openxmlformats.org/officeDocument/2006/relationships/image" Target="../media/image18.png"/><Relationship Id="rId9" Type="http://schemas.openxmlformats.org/officeDocument/2006/relationships/image" Target="../media/image37.sv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4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44.sv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5.png"/><Relationship Id="rId12" Type="http://schemas.openxmlformats.org/officeDocument/2006/relationships/image" Target="../media/image2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5.svg"/><Relationship Id="rId4" Type="http://schemas.openxmlformats.org/officeDocument/2006/relationships/image" Target="../media/image37.svg"/><Relationship Id="rId9" Type="http://schemas.openxmlformats.org/officeDocument/2006/relationships/image" Target="../media/image3.png"/><Relationship Id="rId14" Type="http://schemas.openxmlformats.org/officeDocument/2006/relationships/image" Target="../media/image48.svg"/></Relationships>
</file>

<file path=ppt/slides/_rels/slide6.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20.png"/><Relationship Id="rId5" Type="http://schemas.openxmlformats.org/officeDocument/2006/relationships/image" Target="../media/image28.png"/><Relationship Id="rId10" Type="http://schemas.openxmlformats.org/officeDocument/2006/relationships/image" Target="../media/image24.svg"/><Relationship Id="rId4" Type="http://schemas.openxmlformats.org/officeDocument/2006/relationships/image" Target="../media/image50.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29.png"/><Relationship Id="rId10" Type="http://schemas.openxmlformats.org/officeDocument/2006/relationships/image" Target="../media/image60.svg"/><Relationship Id="rId4" Type="http://schemas.openxmlformats.org/officeDocument/2006/relationships/image" Target="../media/image56.sv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33.png"/><Relationship Id="rId10" Type="http://schemas.openxmlformats.org/officeDocument/2006/relationships/image" Target="../media/image64.svg"/><Relationship Id="rId4" Type="http://schemas.openxmlformats.org/officeDocument/2006/relationships/image" Target="../media/image48.sv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19.png"/><Relationship Id="rId4" Type="http://schemas.openxmlformats.org/officeDocument/2006/relationships/image" Target="../media/image15.sv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2342060">
            <a:off x="5067920" y="5398517"/>
            <a:ext cx="7325040" cy="6299535"/>
          </a:xfrm>
          <a:custGeom>
            <a:avLst/>
            <a:gdLst/>
            <a:ahLst/>
            <a:cxnLst/>
            <a:rect l="l" t="t" r="r" b="b"/>
            <a:pathLst>
              <a:path w="7325040" h="6299535">
                <a:moveTo>
                  <a:pt x="0" y="0"/>
                </a:moveTo>
                <a:lnTo>
                  <a:pt x="7325040" y="0"/>
                </a:lnTo>
                <a:lnTo>
                  <a:pt x="7325040" y="6299535"/>
                </a:lnTo>
                <a:lnTo>
                  <a:pt x="0" y="629953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508196" y="828169"/>
            <a:ext cx="10444488" cy="5943766"/>
          </a:xfrm>
          <a:prstGeom prst="rect">
            <a:avLst/>
          </a:prstGeom>
        </p:spPr>
        <p:txBody>
          <a:bodyPr lIns="0" tIns="0" rIns="0" bIns="0" rtlCol="0" anchor="t">
            <a:spAutoFit/>
          </a:bodyPr>
          <a:lstStyle/>
          <a:p>
            <a:pPr algn="ctr">
              <a:lnSpc>
                <a:spcPts val="15006"/>
              </a:lnSpc>
            </a:pPr>
            <a:r>
              <a:rPr lang="en-US" sz="15006">
                <a:solidFill>
                  <a:srgbClr val="FFFFFF"/>
                </a:solidFill>
                <a:latin typeface="Bryndan Write Bold"/>
              </a:rPr>
              <a:t>Thiết kế phần mềm chatbot</a:t>
            </a:r>
          </a:p>
        </p:txBody>
      </p:sp>
      <p:sp>
        <p:nvSpPr>
          <p:cNvPr id="5" name="Freeform 5"/>
          <p:cNvSpPr/>
          <p:nvPr/>
        </p:nvSpPr>
        <p:spPr>
          <a:xfrm rot="1097523">
            <a:off x="14619861" y="5830286"/>
            <a:ext cx="1885747" cy="1296022"/>
          </a:xfrm>
          <a:custGeom>
            <a:avLst/>
            <a:gdLst/>
            <a:ahLst/>
            <a:cxnLst/>
            <a:rect l="l" t="t" r="r" b="b"/>
            <a:pathLst>
              <a:path w="1885747" h="1296022">
                <a:moveTo>
                  <a:pt x="0" y="0"/>
                </a:moveTo>
                <a:lnTo>
                  <a:pt x="1885747" y="0"/>
                </a:lnTo>
                <a:lnTo>
                  <a:pt x="1885747" y="1296022"/>
                </a:lnTo>
                <a:lnTo>
                  <a:pt x="0" y="129602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rot="-1559470">
            <a:off x="494814" y="3285970"/>
            <a:ext cx="2195245" cy="2279892"/>
          </a:xfrm>
          <a:custGeom>
            <a:avLst/>
            <a:gdLst/>
            <a:ahLst/>
            <a:cxnLst/>
            <a:rect l="l" t="t" r="r" b="b"/>
            <a:pathLst>
              <a:path w="2195245" h="2279892">
                <a:moveTo>
                  <a:pt x="0" y="0"/>
                </a:moveTo>
                <a:lnTo>
                  <a:pt x="2195244" y="0"/>
                </a:lnTo>
                <a:lnTo>
                  <a:pt x="2195244" y="2279892"/>
                </a:lnTo>
                <a:lnTo>
                  <a:pt x="0" y="2279892"/>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Freeform 9"/>
          <p:cNvSpPr/>
          <p:nvPr/>
        </p:nvSpPr>
        <p:spPr>
          <a:xfrm rot="280170">
            <a:off x="15510327" y="2461707"/>
            <a:ext cx="1664513" cy="2142851"/>
          </a:xfrm>
          <a:custGeom>
            <a:avLst/>
            <a:gdLst/>
            <a:ahLst/>
            <a:cxnLst/>
            <a:rect l="l" t="t" r="r" b="b"/>
            <a:pathLst>
              <a:path w="1664513" h="2142851">
                <a:moveTo>
                  <a:pt x="0" y="0"/>
                </a:moveTo>
                <a:lnTo>
                  <a:pt x="1664513" y="0"/>
                </a:lnTo>
                <a:lnTo>
                  <a:pt x="1664513" y="2142852"/>
                </a:lnTo>
                <a:lnTo>
                  <a:pt x="0" y="2142852"/>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2" name="TextBox 12"/>
          <p:cNvSpPr txBox="1"/>
          <p:nvPr/>
        </p:nvSpPr>
        <p:spPr>
          <a:xfrm>
            <a:off x="7138291" y="7978091"/>
            <a:ext cx="3475306" cy="1026086"/>
          </a:xfrm>
          <a:prstGeom prst="rect">
            <a:avLst/>
          </a:prstGeom>
        </p:spPr>
        <p:txBody>
          <a:bodyPr lIns="0" tIns="0" rIns="0" bIns="0" rtlCol="0" anchor="t">
            <a:spAutoFit/>
          </a:bodyPr>
          <a:lstStyle/>
          <a:p>
            <a:pPr algn="ctr">
              <a:lnSpc>
                <a:spcPts val="8418"/>
              </a:lnSpc>
            </a:pPr>
            <a:r>
              <a:rPr lang="en-US" sz="6013">
                <a:solidFill>
                  <a:srgbClr val="FFFFFF"/>
                </a:solidFill>
                <a:latin typeface="Noto Sans Bold"/>
              </a:rPr>
              <a:t>Nhóm 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763885" y="1403078"/>
            <a:ext cx="10603286" cy="976852"/>
          </a:xfrm>
          <a:custGeom>
            <a:avLst/>
            <a:gdLst/>
            <a:ahLst/>
            <a:cxnLst/>
            <a:rect l="l" t="t" r="r" b="b"/>
            <a:pathLst>
              <a:path w="10603286" h="976852">
                <a:moveTo>
                  <a:pt x="0" y="0"/>
                </a:moveTo>
                <a:lnTo>
                  <a:pt x="10603286" y="0"/>
                </a:lnTo>
                <a:lnTo>
                  <a:pt x="10603286" y="976852"/>
                </a:lnTo>
                <a:lnTo>
                  <a:pt x="0" y="976852"/>
                </a:lnTo>
                <a:lnTo>
                  <a:pt x="0" y="0"/>
                </a:lnTo>
                <a:close/>
              </a:path>
            </a:pathLst>
          </a:custGeom>
          <a:blipFill>
            <a:blip r:embed="rId3"/>
            <a:stretch>
              <a:fillRect/>
            </a:stretch>
          </a:blipFill>
        </p:spPr>
      </p:sp>
      <p:sp>
        <p:nvSpPr>
          <p:cNvPr id="4" name="Freeform 4"/>
          <p:cNvSpPr/>
          <p:nvPr/>
        </p:nvSpPr>
        <p:spPr>
          <a:xfrm>
            <a:off x="522102" y="7230002"/>
            <a:ext cx="10699722" cy="799094"/>
          </a:xfrm>
          <a:custGeom>
            <a:avLst/>
            <a:gdLst/>
            <a:ahLst/>
            <a:cxnLst/>
            <a:rect l="l" t="t" r="r" b="b"/>
            <a:pathLst>
              <a:path w="10699722" h="799094">
                <a:moveTo>
                  <a:pt x="0" y="0"/>
                </a:moveTo>
                <a:lnTo>
                  <a:pt x="10699722" y="0"/>
                </a:lnTo>
                <a:lnTo>
                  <a:pt x="10699722" y="799095"/>
                </a:lnTo>
                <a:lnTo>
                  <a:pt x="0" y="799095"/>
                </a:lnTo>
                <a:lnTo>
                  <a:pt x="0" y="0"/>
                </a:lnTo>
                <a:close/>
              </a:path>
            </a:pathLst>
          </a:custGeom>
          <a:blipFill>
            <a:blip r:embed="rId4"/>
            <a:stretch>
              <a:fillRect b="-18208"/>
            </a:stretch>
          </a:blipFill>
        </p:spPr>
      </p:sp>
      <p:sp>
        <p:nvSpPr>
          <p:cNvPr id="5" name="Freeform 5"/>
          <p:cNvSpPr/>
          <p:nvPr/>
        </p:nvSpPr>
        <p:spPr>
          <a:xfrm>
            <a:off x="763885" y="4226799"/>
            <a:ext cx="10847405" cy="914841"/>
          </a:xfrm>
          <a:custGeom>
            <a:avLst/>
            <a:gdLst/>
            <a:ahLst/>
            <a:cxnLst/>
            <a:rect l="l" t="t" r="r" b="b"/>
            <a:pathLst>
              <a:path w="10847405" h="914841">
                <a:moveTo>
                  <a:pt x="0" y="0"/>
                </a:moveTo>
                <a:lnTo>
                  <a:pt x="10847405" y="0"/>
                </a:lnTo>
                <a:lnTo>
                  <a:pt x="10847405" y="914842"/>
                </a:lnTo>
                <a:lnTo>
                  <a:pt x="0" y="914842"/>
                </a:lnTo>
                <a:lnTo>
                  <a:pt x="0" y="0"/>
                </a:lnTo>
                <a:close/>
              </a:path>
            </a:pathLst>
          </a:custGeom>
          <a:blipFill>
            <a:blip r:embed="rId5"/>
            <a:stretch>
              <a:fillRect/>
            </a:stretch>
          </a:blipFill>
        </p:spPr>
      </p:sp>
      <p:sp>
        <p:nvSpPr>
          <p:cNvPr id="6" name="TextBox 6"/>
          <p:cNvSpPr txBox="1"/>
          <p:nvPr/>
        </p:nvSpPr>
        <p:spPr>
          <a:xfrm>
            <a:off x="215979" y="151991"/>
            <a:ext cx="16774440" cy="819968"/>
          </a:xfrm>
          <a:prstGeom prst="rect">
            <a:avLst/>
          </a:prstGeom>
        </p:spPr>
        <p:txBody>
          <a:bodyPr lIns="0" tIns="0" rIns="0" bIns="0" rtlCol="0" anchor="t">
            <a:spAutoFit/>
          </a:bodyPr>
          <a:lstStyle/>
          <a:p>
            <a:pPr algn="ctr">
              <a:lnSpc>
                <a:spcPts val="6254"/>
              </a:lnSpc>
            </a:pPr>
            <a:r>
              <a:rPr lang="en-US" sz="4467">
                <a:solidFill>
                  <a:srgbClr val="FFFFFF"/>
                </a:solidFill>
                <a:latin typeface="Bryndan Write"/>
              </a:rPr>
              <a:t>*Thuật toán được sử dụng trong chương trình chatbot ban đầu :</a:t>
            </a:r>
          </a:p>
        </p:txBody>
      </p:sp>
      <p:sp>
        <p:nvSpPr>
          <p:cNvPr id="7" name="TextBox 7"/>
          <p:cNvSpPr txBox="1"/>
          <p:nvPr/>
        </p:nvSpPr>
        <p:spPr>
          <a:xfrm>
            <a:off x="0" y="2551356"/>
            <a:ext cx="17765898" cy="1418292"/>
          </a:xfrm>
          <a:prstGeom prst="rect">
            <a:avLst/>
          </a:prstGeom>
        </p:spPr>
        <p:txBody>
          <a:bodyPr lIns="0" tIns="0" rIns="0" bIns="0" rtlCol="0" anchor="t">
            <a:spAutoFit/>
          </a:bodyPr>
          <a:lstStyle/>
          <a:p>
            <a:pPr marL="574669" lvl="1" indent="-287334" algn="just">
              <a:lnSpc>
                <a:spcPts val="3726"/>
              </a:lnSpc>
              <a:buFont typeface="Arial"/>
              <a:buChar char="•"/>
            </a:pPr>
            <a:r>
              <a:rPr lang="en-US" sz="2661">
                <a:solidFill>
                  <a:srgbClr val="FFFFFF"/>
                </a:solidFill>
                <a:latin typeface="Bryndan Write"/>
              </a:rPr>
              <a:t>Hàm này nhận vào một câu và thực hiện xử lý văn bản trên câu đó. Cụ thể, nó tách câu thành các từ riêng biệt, sau đó chuẩn hóa các từ đó bằng cách chuyển đổi chúng thành dạng nguyên thể (lemmatization) và chuyển đổi chúng thành chữ thường.</a:t>
            </a:r>
          </a:p>
        </p:txBody>
      </p:sp>
      <p:sp>
        <p:nvSpPr>
          <p:cNvPr id="8" name="TextBox 8"/>
          <p:cNvSpPr txBox="1"/>
          <p:nvPr/>
        </p:nvSpPr>
        <p:spPr>
          <a:xfrm>
            <a:off x="0" y="5332141"/>
            <a:ext cx="17765898" cy="1391283"/>
          </a:xfrm>
          <a:prstGeom prst="rect">
            <a:avLst/>
          </a:prstGeom>
        </p:spPr>
        <p:txBody>
          <a:bodyPr lIns="0" tIns="0" rIns="0" bIns="0" rtlCol="0" anchor="t">
            <a:spAutoFit/>
          </a:bodyPr>
          <a:lstStyle/>
          <a:p>
            <a:pPr marL="561353" lvl="1" indent="-280677" algn="ctr">
              <a:lnSpc>
                <a:spcPts val="3640"/>
              </a:lnSpc>
              <a:buFont typeface="Arial"/>
              <a:buChar char="•"/>
            </a:pPr>
            <a:r>
              <a:rPr lang="en-US" sz="2600">
                <a:solidFill>
                  <a:srgbClr val="FFFFFF"/>
                </a:solidFill>
                <a:latin typeface="Bryndan Write"/>
              </a:rPr>
              <a:t>Hàm này nhận vào một câu, một danh sách các từ khóa và một cờ hiển thị chi tiết (mặc định là True). Nhiệm vụ của hàm là tạo một vector "bag of words" cho câu đó. Hàm sẽ tạo một vector với độ dài bằng với số lượng từ khóa và đặt giá trị 1 cho các từ trong câu xuất hiện trong danh sách từ khóa, giá trị 0 cho các từ không xuất hiện.</a:t>
            </a:r>
          </a:p>
        </p:txBody>
      </p:sp>
      <p:sp>
        <p:nvSpPr>
          <p:cNvPr id="9" name="TextBox 9"/>
          <p:cNvSpPr txBox="1"/>
          <p:nvPr/>
        </p:nvSpPr>
        <p:spPr>
          <a:xfrm>
            <a:off x="0" y="8200547"/>
            <a:ext cx="15822167" cy="951380"/>
          </a:xfrm>
          <a:prstGeom prst="rect">
            <a:avLst/>
          </a:prstGeom>
        </p:spPr>
        <p:txBody>
          <a:bodyPr lIns="0" tIns="0" rIns="0" bIns="0" rtlCol="0" anchor="t">
            <a:spAutoFit/>
          </a:bodyPr>
          <a:lstStyle/>
          <a:p>
            <a:pPr marL="576259" lvl="1" indent="-288129" algn="ctr">
              <a:lnSpc>
                <a:spcPts val="3736"/>
              </a:lnSpc>
              <a:buFont typeface="Arial"/>
              <a:buChar char="•"/>
            </a:pPr>
            <a:r>
              <a:rPr lang="en-US" sz="2669">
                <a:solidFill>
                  <a:srgbClr val="FFFFFF"/>
                </a:solidFill>
                <a:latin typeface="Bryndan Write"/>
              </a:rPr>
              <a:t>Hàm này nhận vào danh sách các lớp dự đoán và dữ liệu intents. Hàm tìm kiếm câu trả lời ngẫu nhiên từ dữ liệu intents dựa trên lớp được dự đoán và trả về câu trả lời đó.</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798324" y="487082"/>
            <a:ext cx="9286104" cy="716662"/>
          </a:xfrm>
          <a:custGeom>
            <a:avLst/>
            <a:gdLst/>
            <a:ahLst/>
            <a:cxnLst/>
            <a:rect l="l" t="t" r="r" b="b"/>
            <a:pathLst>
              <a:path w="9286104" h="716662">
                <a:moveTo>
                  <a:pt x="0" y="0"/>
                </a:moveTo>
                <a:lnTo>
                  <a:pt x="9286104" y="0"/>
                </a:lnTo>
                <a:lnTo>
                  <a:pt x="9286104" y="716662"/>
                </a:lnTo>
                <a:lnTo>
                  <a:pt x="0" y="716662"/>
                </a:lnTo>
                <a:lnTo>
                  <a:pt x="0" y="0"/>
                </a:lnTo>
                <a:close/>
              </a:path>
            </a:pathLst>
          </a:custGeom>
          <a:blipFill>
            <a:blip r:embed="rId3"/>
            <a:stretch>
              <a:fillRect/>
            </a:stretch>
          </a:blipFill>
        </p:spPr>
      </p:sp>
      <p:sp>
        <p:nvSpPr>
          <p:cNvPr id="4" name="TextBox 4"/>
          <p:cNvSpPr txBox="1"/>
          <p:nvPr/>
        </p:nvSpPr>
        <p:spPr>
          <a:xfrm>
            <a:off x="0" y="1505665"/>
            <a:ext cx="16897814" cy="1454937"/>
          </a:xfrm>
          <a:prstGeom prst="rect">
            <a:avLst/>
          </a:prstGeom>
        </p:spPr>
        <p:txBody>
          <a:bodyPr lIns="0" tIns="0" rIns="0" bIns="0" rtlCol="0" anchor="t">
            <a:spAutoFit/>
          </a:bodyPr>
          <a:lstStyle/>
          <a:p>
            <a:pPr marL="587033" lvl="1" indent="-293517" algn="ctr">
              <a:lnSpc>
                <a:spcPts val="3806"/>
              </a:lnSpc>
              <a:buFont typeface="Arial"/>
              <a:buChar char="•"/>
            </a:pPr>
            <a:r>
              <a:rPr lang="en-US" sz="2719">
                <a:solidFill>
                  <a:srgbClr val="FFFFFF"/>
                </a:solidFill>
                <a:latin typeface="Bryndan Write"/>
              </a:rPr>
              <a:t>Hàm này nhận vào một câu và một mô hình (model). Hàm sử dụng hàm bow để tạo vector "bag of words" cho câu và sau đó sử dụng mô hình để dự đoán lớp (intent) tương ứng với câu đó. Hàm trả về một danh sách các lớp dự đoán và xác suất tương ứng.</a:t>
            </a:r>
          </a:p>
        </p:txBody>
      </p:sp>
      <p:sp>
        <p:nvSpPr>
          <p:cNvPr id="5" name="TextBox 5"/>
          <p:cNvSpPr txBox="1"/>
          <p:nvPr/>
        </p:nvSpPr>
        <p:spPr>
          <a:xfrm>
            <a:off x="141534" y="4835868"/>
            <a:ext cx="16897814" cy="1922145"/>
          </a:xfrm>
          <a:prstGeom prst="rect">
            <a:avLst/>
          </a:prstGeom>
        </p:spPr>
        <p:txBody>
          <a:bodyPr lIns="0" tIns="0" rIns="0" bIns="0" rtlCol="0" anchor="t">
            <a:spAutoFit/>
          </a:bodyPr>
          <a:lstStyle/>
          <a:p>
            <a:pPr marL="582933" lvl="1" indent="-291467" algn="ctr">
              <a:lnSpc>
                <a:spcPts val="3780"/>
              </a:lnSpc>
              <a:buFont typeface="Arial"/>
              <a:buChar char="•"/>
            </a:pPr>
            <a:r>
              <a:rPr lang="en-US" sz="2700">
                <a:solidFill>
                  <a:srgbClr val="FFFFFF"/>
                </a:solidFill>
                <a:latin typeface="Bryndan Write"/>
              </a:rPr>
              <a:t>Hàm này nhận vào một tin nhắn và thực hiện quá trình tương tác với chatbot. Đầu tiên, hàm gọi predict_class để dự đoán lớp của tin nhắn. Nếu không có lớp nào được dự đoán, nghĩa là chatbot không hiểu tin nhắn, hàm sẽ hiển thị một hộp thoại yêu cầu người dùng lựa chọn thêm dữ liệu mới hoặc đặt câu hỏi trên Google. Nếu có lớp được dự đoán, hàm gọi getResponse để lấy câu trả lời tương ứng với lớp đó.</a:t>
            </a:r>
          </a:p>
        </p:txBody>
      </p:sp>
      <p:sp>
        <p:nvSpPr>
          <p:cNvPr id="6" name="TextBox 6"/>
          <p:cNvSpPr txBox="1"/>
          <p:nvPr/>
        </p:nvSpPr>
        <p:spPr>
          <a:xfrm>
            <a:off x="333273" y="7706812"/>
            <a:ext cx="16231268" cy="969709"/>
          </a:xfrm>
          <a:prstGeom prst="rect">
            <a:avLst/>
          </a:prstGeom>
        </p:spPr>
        <p:txBody>
          <a:bodyPr lIns="0" tIns="0" rIns="0" bIns="0" rtlCol="0" anchor="t">
            <a:spAutoFit/>
          </a:bodyPr>
          <a:lstStyle/>
          <a:p>
            <a:pPr marL="582384" lvl="1" indent="-291192" algn="ctr">
              <a:lnSpc>
                <a:spcPts val="3776"/>
              </a:lnSpc>
              <a:buFont typeface="Arial"/>
              <a:buChar char="•"/>
            </a:pPr>
            <a:r>
              <a:rPr lang="en-US" sz="2697">
                <a:solidFill>
                  <a:srgbClr val="FFFFFF"/>
                </a:solidFill>
                <a:latin typeface="Bryndan Write"/>
              </a:rPr>
              <a:t>Các hàm send, create, addFileJson là các hàm xử lý sự kiện giao diện người dùng sử dụng thư viện tkinter để tạo giao diện chatbot đơn giản.</a:t>
            </a:r>
          </a:p>
        </p:txBody>
      </p:sp>
      <p:sp>
        <p:nvSpPr>
          <p:cNvPr id="7" name="Freeform 7"/>
          <p:cNvSpPr/>
          <p:nvPr/>
        </p:nvSpPr>
        <p:spPr>
          <a:xfrm>
            <a:off x="798324" y="3605663"/>
            <a:ext cx="9286104" cy="813676"/>
          </a:xfrm>
          <a:custGeom>
            <a:avLst/>
            <a:gdLst/>
            <a:ahLst/>
            <a:cxnLst/>
            <a:rect l="l" t="t" r="r" b="b"/>
            <a:pathLst>
              <a:path w="9286104" h="813676">
                <a:moveTo>
                  <a:pt x="0" y="0"/>
                </a:moveTo>
                <a:lnTo>
                  <a:pt x="9286104" y="0"/>
                </a:lnTo>
                <a:lnTo>
                  <a:pt x="9286104" y="813676"/>
                </a:lnTo>
                <a:lnTo>
                  <a:pt x="0" y="813676"/>
                </a:lnTo>
                <a:lnTo>
                  <a:pt x="0" y="0"/>
                </a:lnTo>
                <a:close/>
              </a:path>
            </a:pathLst>
          </a:custGeom>
          <a:blipFill>
            <a:blip r:embed="rId4"/>
            <a:stretch>
              <a:fillRect t="-12517" b="-8941"/>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302037" y="1598441"/>
            <a:ext cx="9751583" cy="7858526"/>
          </a:xfrm>
          <a:custGeom>
            <a:avLst/>
            <a:gdLst/>
            <a:ahLst/>
            <a:cxnLst/>
            <a:rect l="l" t="t" r="r" b="b"/>
            <a:pathLst>
              <a:path w="9751583" h="7858526">
                <a:moveTo>
                  <a:pt x="0" y="0"/>
                </a:moveTo>
                <a:lnTo>
                  <a:pt x="9751583" y="0"/>
                </a:lnTo>
                <a:lnTo>
                  <a:pt x="9751583" y="7858526"/>
                </a:lnTo>
                <a:lnTo>
                  <a:pt x="0" y="7858526"/>
                </a:lnTo>
                <a:lnTo>
                  <a:pt x="0" y="0"/>
                </a:lnTo>
                <a:close/>
              </a:path>
            </a:pathLst>
          </a:custGeom>
          <a:blipFill>
            <a:blip r:embed="rId3"/>
            <a:stretch>
              <a:fillRect t="-1171" b="-1171"/>
            </a:stretch>
          </a:blipFill>
        </p:spPr>
      </p:sp>
      <p:sp>
        <p:nvSpPr>
          <p:cNvPr id="4" name="TextBox 4"/>
          <p:cNvSpPr txBox="1"/>
          <p:nvPr/>
        </p:nvSpPr>
        <p:spPr>
          <a:xfrm>
            <a:off x="9957926" y="1736192"/>
            <a:ext cx="7833414" cy="7819249"/>
          </a:xfrm>
          <a:prstGeom prst="rect">
            <a:avLst/>
          </a:prstGeom>
        </p:spPr>
        <p:txBody>
          <a:bodyPr lIns="0" tIns="0" rIns="0" bIns="0" rtlCol="0" anchor="t">
            <a:spAutoFit/>
          </a:bodyPr>
          <a:lstStyle/>
          <a:p>
            <a:pPr marL="735254" lvl="1" indent="-367627" algn="just">
              <a:lnSpc>
                <a:spcPts val="4767"/>
              </a:lnSpc>
              <a:spcBef>
                <a:spcPct val="0"/>
              </a:spcBef>
              <a:buFont typeface="Arial"/>
              <a:buChar char="•"/>
            </a:pPr>
            <a:r>
              <a:rPr lang="en-US" sz="3405">
                <a:solidFill>
                  <a:srgbClr val="FFFFFF"/>
                </a:solidFill>
                <a:latin typeface="Bryndan Write"/>
              </a:rPr>
              <a:t>Tokenization và Lemmatization: Dữ liệu từ file JSON được tải và mỗi mẫu câu (pattern) trong intents được mã hóa (tokenize) thành các từ riêng biệt và sau đó được Ngữ hóa (lemmatize) để chuyển về dạng Nguyên thể.</a:t>
            </a:r>
          </a:p>
          <a:p>
            <a:pPr marL="735254" lvl="1" indent="-367627" algn="just">
              <a:lnSpc>
                <a:spcPts val="4767"/>
              </a:lnSpc>
              <a:buFont typeface="Arial"/>
              <a:buChar char="•"/>
            </a:pPr>
            <a:r>
              <a:rPr lang="en-US" sz="3405">
                <a:solidFill>
                  <a:srgbClr val="FFFFFF"/>
                </a:solidFill>
                <a:latin typeface="Bryndan Write"/>
              </a:rPr>
              <a:t>Xử Lý Từ và Danh Sách Classes: Tất cả các từ sau khi được từ ngữ hóa (lemmatization) được sắp xếp thành một danh sách từ vựng, và danh sách các classes (intents) cũng được tạo ra.</a:t>
            </a:r>
          </a:p>
        </p:txBody>
      </p:sp>
      <p:sp>
        <p:nvSpPr>
          <p:cNvPr id="5" name="TextBox 5"/>
          <p:cNvSpPr txBox="1"/>
          <p:nvPr/>
        </p:nvSpPr>
        <p:spPr>
          <a:xfrm>
            <a:off x="4521419" y="169400"/>
            <a:ext cx="7714059" cy="991961"/>
          </a:xfrm>
          <a:prstGeom prst="rect">
            <a:avLst/>
          </a:prstGeom>
        </p:spPr>
        <p:txBody>
          <a:bodyPr lIns="0" tIns="0" rIns="0" bIns="0" rtlCol="0" anchor="t">
            <a:spAutoFit/>
          </a:bodyPr>
          <a:lstStyle/>
          <a:p>
            <a:pPr algn="ctr">
              <a:lnSpc>
                <a:spcPts val="7799"/>
              </a:lnSpc>
              <a:spcBef>
                <a:spcPct val="0"/>
              </a:spcBef>
            </a:pPr>
            <a:r>
              <a:rPr lang="en-US" sz="5571">
                <a:solidFill>
                  <a:srgbClr val="FFFFFF"/>
                </a:solidFill>
                <a:latin typeface="Bryndan Write"/>
              </a:rPr>
              <a:t>Tạo Dữ Liệu Huấn Luyện: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26577" y="1741646"/>
            <a:ext cx="9699751" cy="7516654"/>
          </a:xfrm>
          <a:custGeom>
            <a:avLst/>
            <a:gdLst/>
            <a:ahLst/>
            <a:cxnLst/>
            <a:rect l="l" t="t" r="r" b="b"/>
            <a:pathLst>
              <a:path w="9699751" h="7516654">
                <a:moveTo>
                  <a:pt x="0" y="0"/>
                </a:moveTo>
                <a:lnTo>
                  <a:pt x="9699751" y="0"/>
                </a:lnTo>
                <a:lnTo>
                  <a:pt x="9699751" y="7516654"/>
                </a:lnTo>
                <a:lnTo>
                  <a:pt x="0" y="7516654"/>
                </a:lnTo>
                <a:lnTo>
                  <a:pt x="0" y="0"/>
                </a:lnTo>
                <a:close/>
              </a:path>
            </a:pathLst>
          </a:custGeom>
          <a:blipFill>
            <a:blip r:embed="rId3"/>
            <a:stretch>
              <a:fillRect/>
            </a:stretch>
          </a:blipFill>
        </p:spPr>
      </p:sp>
      <p:sp>
        <p:nvSpPr>
          <p:cNvPr id="4" name="TextBox 4"/>
          <p:cNvSpPr txBox="1"/>
          <p:nvPr/>
        </p:nvSpPr>
        <p:spPr>
          <a:xfrm>
            <a:off x="9834303" y="1636871"/>
            <a:ext cx="7484775" cy="7819175"/>
          </a:xfrm>
          <a:prstGeom prst="rect">
            <a:avLst/>
          </a:prstGeom>
        </p:spPr>
        <p:txBody>
          <a:bodyPr lIns="0" tIns="0" rIns="0" bIns="0" rtlCol="0" anchor="t">
            <a:spAutoFit/>
          </a:bodyPr>
          <a:lstStyle/>
          <a:p>
            <a:pPr marL="735884" lvl="1" indent="-367942">
              <a:lnSpc>
                <a:spcPts val="4771"/>
              </a:lnSpc>
              <a:buFont typeface="Arial"/>
              <a:buChar char="•"/>
            </a:pPr>
            <a:r>
              <a:rPr lang="en-US" sz="3408">
                <a:solidFill>
                  <a:srgbClr val="FFFFFF"/>
                </a:solidFill>
                <a:latin typeface="Bryndan Write"/>
              </a:rPr>
              <a:t>Bag of Words (Túi từ): Mỗi pattern được chuyển đổi thành một vector "bag of words", trong đó mỗi từ trong từ vựng được đánh dấu là có hoặc không xuất hiện trong mẫu câu.</a:t>
            </a:r>
          </a:p>
          <a:p>
            <a:pPr marL="735884" lvl="1" indent="-367942">
              <a:lnSpc>
                <a:spcPts val="4771"/>
              </a:lnSpc>
              <a:buFont typeface="Arial"/>
              <a:buChar char="•"/>
            </a:pPr>
            <a:r>
              <a:rPr lang="en-US" sz="3408">
                <a:solidFill>
                  <a:srgbClr val="FFFFFF"/>
                </a:solidFill>
                <a:latin typeface="Bryndan Write"/>
              </a:rPr>
              <a:t>Xây Dựng Dữ Liệu Đầu Vào (train_x) và Đầu Ra (train_y): Tạo dữ liệu huấn luyện cho mô hình, trong đó train_x là các mẫu câu dưới dạng bag of words và train_y là intents tương ứng với mỗi mẫu câu.</a:t>
            </a:r>
          </a:p>
        </p:txBody>
      </p:sp>
      <p:sp>
        <p:nvSpPr>
          <p:cNvPr id="5" name="TextBox 5"/>
          <p:cNvSpPr txBox="1"/>
          <p:nvPr/>
        </p:nvSpPr>
        <p:spPr>
          <a:xfrm>
            <a:off x="3923252" y="281043"/>
            <a:ext cx="9653439" cy="991961"/>
          </a:xfrm>
          <a:prstGeom prst="rect">
            <a:avLst/>
          </a:prstGeom>
        </p:spPr>
        <p:txBody>
          <a:bodyPr lIns="0" tIns="0" rIns="0" bIns="0" rtlCol="0" anchor="t">
            <a:spAutoFit/>
          </a:bodyPr>
          <a:lstStyle/>
          <a:p>
            <a:pPr algn="ctr">
              <a:lnSpc>
                <a:spcPts val="7799"/>
              </a:lnSpc>
              <a:spcBef>
                <a:spcPct val="0"/>
              </a:spcBef>
            </a:pPr>
            <a:r>
              <a:rPr lang="en-US" sz="5571">
                <a:solidFill>
                  <a:srgbClr val="FFFFFF"/>
                </a:solidFill>
                <a:latin typeface="Bryndan Write"/>
              </a:rPr>
              <a:t>Xây Dựng Dữ Liệu Huấn Luyện: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2772588" y="1475974"/>
            <a:ext cx="11771915" cy="3879492"/>
          </a:xfrm>
          <a:custGeom>
            <a:avLst/>
            <a:gdLst/>
            <a:ahLst/>
            <a:cxnLst/>
            <a:rect l="l" t="t" r="r" b="b"/>
            <a:pathLst>
              <a:path w="11771915" h="3879492">
                <a:moveTo>
                  <a:pt x="0" y="0"/>
                </a:moveTo>
                <a:lnTo>
                  <a:pt x="11771915" y="0"/>
                </a:lnTo>
                <a:lnTo>
                  <a:pt x="11771915" y="3879492"/>
                </a:lnTo>
                <a:lnTo>
                  <a:pt x="0" y="3879492"/>
                </a:lnTo>
                <a:lnTo>
                  <a:pt x="0" y="0"/>
                </a:lnTo>
                <a:close/>
              </a:path>
            </a:pathLst>
          </a:custGeom>
          <a:blipFill>
            <a:blip r:embed="rId3"/>
            <a:stretch>
              <a:fillRect l="-406"/>
            </a:stretch>
          </a:blipFill>
        </p:spPr>
      </p:sp>
      <p:sp>
        <p:nvSpPr>
          <p:cNvPr id="4" name="TextBox 4"/>
          <p:cNvSpPr txBox="1"/>
          <p:nvPr/>
        </p:nvSpPr>
        <p:spPr>
          <a:xfrm>
            <a:off x="543255" y="5507931"/>
            <a:ext cx="17408827" cy="4162825"/>
          </a:xfrm>
          <a:prstGeom prst="rect">
            <a:avLst/>
          </a:prstGeom>
        </p:spPr>
        <p:txBody>
          <a:bodyPr lIns="0" tIns="0" rIns="0" bIns="0" rtlCol="0" anchor="t">
            <a:spAutoFit/>
          </a:bodyPr>
          <a:lstStyle/>
          <a:p>
            <a:pPr marL="725264" lvl="1" indent="-362632" algn="just">
              <a:lnSpc>
                <a:spcPts val="4702"/>
              </a:lnSpc>
              <a:spcBef>
                <a:spcPct val="0"/>
              </a:spcBef>
              <a:buFont typeface="Arial"/>
              <a:buChar char="•"/>
            </a:pPr>
            <a:r>
              <a:rPr lang="en-US" sz="3359">
                <a:solidFill>
                  <a:srgbClr val="FFFFFF"/>
                </a:solidFill>
                <a:latin typeface="Bryndan Write"/>
              </a:rPr>
              <a:t>Mô Hình Mạng Nơ-ron: Sử dụng Keras để xây dựng một mô hình mạng nơ-ron tuần tự.</a:t>
            </a:r>
          </a:p>
          <a:p>
            <a:pPr marL="725264" lvl="1" indent="-362632" algn="just">
              <a:lnSpc>
                <a:spcPts val="4702"/>
              </a:lnSpc>
              <a:spcBef>
                <a:spcPct val="0"/>
              </a:spcBef>
              <a:buFont typeface="Arial"/>
              <a:buChar char="•"/>
            </a:pPr>
            <a:r>
              <a:rPr lang="en-US" sz="3359">
                <a:solidFill>
                  <a:srgbClr val="FFFFFF"/>
                </a:solidFill>
                <a:latin typeface="Bryndan Write"/>
              </a:rPr>
              <a:t>Tạo Các Lớp Mạng Nơ-ron: Mô hình bao gồm các lớp Dense và Dropout để tránh việc quá khớp (overfitting).</a:t>
            </a:r>
          </a:p>
          <a:p>
            <a:pPr marL="725264" lvl="1" indent="-362632" algn="just">
              <a:lnSpc>
                <a:spcPts val="4702"/>
              </a:lnSpc>
              <a:spcBef>
                <a:spcPct val="0"/>
              </a:spcBef>
              <a:buFont typeface="Arial"/>
              <a:buChar char="•"/>
            </a:pPr>
            <a:r>
              <a:rPr lang="en-US" sz="3359">
                <a:solidFill>
                  <a:srgbClr val="FFFFFF"/>
                </a:solidFill>
                <a:latin typeface="Bryndan Write"/>
              </a:rPr>
              <a:t>Compile và Huấn Luyện Mô Hình: Mô hình được biên dịch với hàm loss và optimizer, sau đó được huấn luyện trên dữ liệu huấn luyện.</a:t>
            </a:r>
          </a:p>
          <a:p>
            <a:pPr marL="725264" lvl="1" indent="-362632" algn="just">
              <a:lnSpc>
                <a:spcPts val="4702"/>
              </a:lnSpc>
              <a:buFont typeface="Arial"/>
              <a:buChar char="•"/>
            </a:pPr>
            <a:r>
              <a:rPr lang="en-US" sz="3359">
                <a:solidFill>
                  <a:srgbClr val="FFFFFF"/>
                </a:solidFill>
                <a:latin typeface="Bryndan Write"/>
              </a:rPr>
              <a:t>Lưu Trữ Mô Hình: Mô hình đã được huấn luyện được lưu vào một tệp có tên là 'chatbot_model.h5'.</a:t>
            </a:r>
          </a:p>
        </p:txBody>
      </p:sp>
      <p:sp>
        <p:nvSpPr>
          <p:cNvPr id="5" name="TextBox 5"/>
          <p:cNvSpPr txBox="1"/>
          <p:nvPr/>
        </p:nvSpPr>
        <p:spPr>
          <a:xfrm>
            <a:off x="2652966" y="217247"/>
            <a:ext cx="12409884" cy="991961"/>
          </a:xfrm>
          <a:prstGeom prst="rect">
            <a:avLst/>
          </a:prstGeom>
        </p:spPr>
        <p:txBody>
          <a:bodyPr lIns="0" tIns="0" rIns="0" bIns="0" rtlCol="0" anchor="t">
            <a:spAutoFit/>
          </a:bodyPr>
          <a:lstStyle/>
          <a:p>
            <a:pPr algn="ctr">
              <a:lnSpc>
                <a:spcPts val="7799"/>
              </a:lnSpc>
              <a:spcBef>
                <a:spcPct val="0"/>
              </a:spcBef>
            </a:pPr>
            <a:r>
              <a:rPr lang="en-US" sz="5571">
                <a:solidFill>
                  <a:srgbClr val="FFFFFF"/>
                </a:solidFill>
                <a:latin typeface="Bryndan Write"/>
              </a:rPr>
              <a:t>Xây Dựng và lưu Mô Hình Mạng Nơ-ron: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4740562" y="112131"/>
            <a:ext cx="3404035" cy="4114800"/>
          </a:xfrm>
          <a:custGeom>
            <a:avLst/>
            <a:gdLst/>
            <a:ahLst/>
            <a:cxnLst/>
            <a:rect l="l" t="t" r="r" b="b"/>
            <a:pathLst>
              <a:path w="3404035" h="4114800">
                <a:moveTo>
                  <a:pt x="0" y="0"/>
                </a:moveTo>
                <a:lnTo>
                  <a:pt x="3404035" y="0"/>
                </a:lnTo>
                <a:lnTo>
                  <a:pt x="3404035"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92851" y="7340895"/>
            <a:ext cx="4606701" cy="2723712"/>
          </a:xfrm>
          <a:custGeom>
            <a:avLst/>
            <a:gdLst/>
            <a:ahLst/>
            <a:cxnLst/>
            <a:rect l="l" t="t" r="r" b="b"/>
            <a:pathLst>
              <a:path w="4606701" h="2723712">
                <a:moveTo>
                  <a:pt x="0" y="0"/>
                </a:moveTo>
                <a:lnTo>
                  <a:pt x="4606700" y="0"/>
                </a:lnTo>
                <a:lnTo>
                  <a:pt x="4606700" y="2723712"/>
                </a:lnTo>
                <a:lnTo>
                  <a:pt x="0" y="272371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0" y="-209550"/>
            <a:ext cx="10787616" cy="2650214"/>
          </a:xfrm>
          <a:prstGeom prst="rect">
            <a:avLst/>
          </a:prstGeom>
        </p:spPr>
        <p:txBody>
          <a:bodyPr lIns="0" tIns="0" rIns="0" bIns="0" rtlCol="0" anchor="t">
            <a:spAutoFit/>
          </a:bodyPr>
          <a:lstStyle/>
          <a:p>
            <a:pPr algn="ctr">
              <a:lnSpc>
                <a:spcPts val="10360"/>
              </a:lnSpc>
            </a:pPr>
            <a:r>
              <a:rPr lang="en-US" sz="7400">
                <a:solidFill>
                  <a:srgbClr val="FFFFFF"/>
                </a:solidFill>
                <a:latin typeface="Bryndan Write"/>
              </a:rPr>
              <a:t>*Các chức năng được cập nhập :</a:t>
            </a:r>
          </a:p>
        </p:txBody>
      </p:sp>
      <p:sp>
        <p:nvSpPr>
          <p:cNvPr id="6" name="TextBox 6"/>
          <p:cNvSpPr txBox="1"/>
          <p:nvPr/>
        </p:nvSpPr>
        <p:spPr>
          <a:xfrm>
            <a:off x="2591611" y="3343862"/>
            <a:ext cx="12595523" cy="991829"/>
          </a:xfrm>
          <a:prstGeom prst="rect">
            <a:avLst/>
          </a:prstGeom>
        </p:spPr>
        <p:txBody>
          <a:bodyPr lIns="0" tIns="0" rIns="0" bIns="0" rtlCol="0" anchor="t">
            <a:spAutoFit/>
          </a:bodyPr>
          <a:lstStyle/>
          <a:p>
            <a:pPr algn="ctr">
              <a:lnSpc>
                <a:spcPts val="7799"/>
              </a:lnSpc>
            </a:pPr>
            <a:r>
              <a:rPr lang="en-US" sz="5571">
                <a:solidFill>
                  <a:srgbClr val="FFFFFF"/>
                </a:solidFill>
                <a:latin typeface="Bryndan Write"/>
              </a:rPr>
              <a:t>1, Giao tiếp đa dạng ngôn ngữ </a:t>
            </a:r>
          </a:p>
        </p:txBody>
      </p:sp>
      <p:sp>
        <p:nvSpPr>
          <p:cNvPr id="7" name="TextBox 7"/>
          <p:cNvSpPr txBox="1"/>
          <p:nvPr/>
        </p:nvSpPr>
        <p:spPr>
          <a:xfrm>
            <a:off x="2344255" y="4877261"/>
            <a:ext cx="12257805" cy="993742"/>
          </a:xfrm>
          <a:prstGeom prst="rect">
            <a:avLst/>
          </a:prstGeom>
        </p:spPr>
        <p:txBody>
          <a:bodyPr lIns="0" tIns="0" rIns="0" bIns="0" rtlCol="0" anchor="t">
            <a:spAutoFit/>
          </a:bodyPr>
          <a:lstStyle/>
          <a:p>
            <a:pPr algn="ctr">
              <a:lnSpc>
                <a:spcPts val="7699"/>
              </a:lnSpc>
            </a:pPr>
            <a:r>
              <a:rPr lang="en-US" sz="5499">
                <a:solidFill>
                  <a:srgbClr val="FFFFFF"/>
                </a:solidFill>
                <a:latin typeface="Bryndan Write"/>
              </a:rPr>
              <a:t>2, Học kiến thức và phản hồi </a:t>
            </a:r>
          </a:p>
        </p:txBody>
      </p:sp>
      <p:sp>
        <p:nvSpPr>
          <p:cNvPr id="8" name="TextBox 8"/>
          <p:cNvSpPr txBox="1"/>
          <p:nvPr/>
        </p:nvSpPr>
        <p:spPr>
          <a:xfrm>
            <a:off x="2751665" y="6413160"/>
            <a:ext cx="12636115" cy="927735"/>
          </a:xfrm>
          <a:prstGeom prst="rect">
            <a:avLst/>
          </a:prstGeom>
        </p:spPr>
        <p:txBody>
          <a:bodyPr lIns="0" tIns="0" rIns="0" bIns="0" rtlCol="0" anchor="t">
            <a:spAutoFit/>
          </a:bodyPr>
          <a:lstStyle/>
          <a:p>
            <a:pPr algn="ctr">
              <a:lnSpc>
                <a:spcPts val="7139"/>
              </a:lnSpc>
            </a:pPr>
            <a:r>
              <a:rPr lang="en-US" sz="5100">
                <a:solidFill>
                  <a:srgbClr val="FFFFFF"/>
                </a:solidFill>
                <a:latin typeface="Bryndan Write"/>
              </a:rPr>
              <a:t>3, Hỗ trợ phản hồi tìm kiếm thông tin</a:t>
            </a:r>
          </a:p>
        </p:txBody>
      </p:sp>
      <p:sp>
        <p:nvSpPr>
          <p:cNvPr id="9" name="Freeform 9"/>
          <p:cNvSpPr/>
          <p:nvPr/>
        </p:nvSpPr>
        <p:spPr>
          <a:xfrm>
            <a:off x="15387780" y="7716653"/>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6096630" y="8255017"/>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8268413">
            <a:off x="-828950" y="8247426"/>
            <a:ext cx="3715300" cy="2519649"/>
          </a:xfrm>
          <a:custGeom>
            <a:avLst/>
            <a:gdLst/>
            <a:ahLst/>
            <a:cxnLst/>
            <a:rect l="l" t="t" r="r" b="b"/>
            <a:pathLst>
              <a:path w="3715300" h="2519649">
                <a:moveTo>
                  <a:pt x="0" y="0"/>
                </a:moveTo>
                <a:lnTo>
                  <a:pt x="3715300" y="0"/>
                </a:lnTo>
                <a:lnTo>
                  <a:pt x="3715300" y="2519649"/>
                </a:lnTo>
                <a:lnTo>
                  <a:pt x="0" y="251964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6209496" y="0"/>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0339782" y="2252120"/>
            <a:ext cx="5588209" cy="7422935"/>
          </a:xfrm>
          <a:custGeom>
            <a:avLst/>
            <a:gdLst/>
            <a:ahLst/>
            <a:cxnLst/>
            <a:rect l="l" t="t" r="r" b="b"/>
            <a:pathLst>
              <a:path w="5588209" h="7422935">
                <a:moveTo>
                  <a:pt x="0" y="0"/>
                </a:moveTo>
                <a:lnTo>
                  <a:pt x="5588209" y="0"/>
                </a:lnTo>
                <a:lnTo>
                  <a:pt x="5588209" y="7422935"/>
                </a:lnTo>
                <a:lnTo>
                  <a:pt x="0" y="7422935"/>
                </a:lnTo>
                <a:lnTo>
                  <a:pt x="0" y="0"/>
                </a:lnTo>
                <a:close/>
              </a:path>
            </a:pathLst>
          </a:custGeom>
          <a:blipFill>
            <a:blip r:embed="rId9"/>
            <a:stretch>
              <a:fillRect/>
            </a:stretch>
          </a:blipFill>
        </p:spPr>
      </p:sp>
      <p:sp>
        <p:nvSpPr>
          <p:cNvPr id="7" name="TextBox 7"/>
          <p:cNvSpPr txBox="1"/>
          <p:nvPr/>
        </p:nvSpPr>
        <p:spPr>
          <a:xfrm>
            <a:off x="538364" y="876300"/>
            <a:ext cx="12595523" cy="991829"/>
          </a:xfrm>
          <a:prstGeom prst="rect">
            <a:avLst/>
          </a:prstGeom>
        </p:spPr>
        <p:txBody>
          <a:bodyPr lIns="0" tIns="0" rIns="0" bIns="0" rtlCol="0" anchor="t">
            <a:spAutoFit/>
          </a:bodyPr>
          <a:lstStyle/>
          <a:p>
            <a:pPr algn="ctr">
              <a:lnSpc>
                <a:spcPts val="7799"/>
              </a:lnSpc>
            </a:pPr>
            <a:r>
              <a:rPr lang="en-US" sz="5571">
                <a:solidFill>
                  <a:srgbClr val="FFFFFF"/>
                </a:solidFill>
                <a:latin typeface="Bryndan Write"/>
              </a:rPr>
              <a:t>1, Giao tiếp đa dạng ngôn ngữ </a:t>
            </a:r>
          </a:p>
        </p:txBody>
      </p:sp>
      <p:sp>
        <p:nvSpPr>
          <p:cNvPr id="8" name="TextBox 8"/>
          <p:cNvSpPr txBox="1"/>
          <p:nvPr/>
        </p:nvSpPr>
        <p:spPr>
          <a:xfrm>
            <a:off x="2576160" y="2746428"/>
            <a:ext cx="5943368" cy="5726021"/>
          </a:xfrm>
          <a:prstGeom prst="rect">
            <a:avLst/>
          </a:prstGeom>
        </p:spPr>
        <p:txBody>
          <a:bodyPr lIns="0" tIns="0" rIns="0" bIns="0" rtlCol="0" anchor="t">
            <a:spAutoFit/>
          </a:bodyPr>
          <a:lstStyle/>
          <a:p>
            <a:pPr algn="ctr">
              <a:lnSpc>
                <a:spcPts val="5692"/>
              </a:lnSpc>
            </a:pPr>
            <a:r>
              <a:rPr lang="en-US" sz="4066">
                <a:solidFill>
                  <a:srgbClr val="FFFFFF"/>
                </a:solidFill>
                <a:latin typeface="Bryndan Write"/>
              </a:rPr>
              <a:t>Chatbot có thể giao tiếp với đa dạng ngôn ngữ dựa trên thư viện googletrans, dịch văn bản sang các ngôn ngữ khác nhau thông qua phương thức translate() của đối tượng Translator.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7079455" y="1718940"/>
            <a:ext cx="9861938" cy="2673164"/>
          </a:xfrm>
          <a:custGeom>
            <a:avLst/>
            <a:gdLst/>
            <a:ahLst/>
            <a:cxnLst/>
            <a:rect l="l" t="t" r="r" b="b"/>
            <a:pathLst>
              <a:path w="9861938" h="2673164">
                <a:moveTo>
                  <a:pt x="0" y="0"/>
                </a:moveTo>
                <a:lnTo>
                  <a:pt x="9861937" y="0"/>
                </a:lnTo>
                <a:lnTo>
                  <a:pt x="9861937" y="2673163"/>
                </a:lnTo>
                <a:lnTo>
                  <a:pt x="0" y="2673163"/>
                </a:lnTo>
                <a:lnTo>
                  <a:pt x="0" y="0"/>
                </a:lnTo>
                <a:close/>
              </a:path>
            </a:pathLst>
          </a:custGeom>
          <a:blipFill>
            <a:blip r:embed="rId3"/>
            <a:stretch>
              <a:fillRect t="-4898"/>
            </a:stretch>
          </a:blipFill>
        </p:spPr>
      </p:sp>
      <p:sp>
        <p:nvSpPr>
          <p:cNvPr id="4" name="Freeform 4"/>
          <p:cNvSpPr/>
          <p:nvPr/>
        </p:nvSpPr>
        <p:spPr>
          <a:xfrm>
            <a:off x="7079455" y="4808841"/>
            <a:ext cx="9861938" cy="2415482"/>
          </a:xfrm>
          <a:custGeom>
            <a:avLst/>
            <a:gdLst/>
            <a:ahLst/>
            <a:cxnLst/>
            <a:rect l="l" t="t" r="r" b="b"/>
            <a:pathLst>
              <a:path w="9861938" h="2415482">
                <a:moveTo>
                  <a:pt x="0" y="0"/>
                </a:moveTo>
                <a:lnTo>
                  <a:pt x="9861937" y="0"/>
                </a:lnTo>
                <a:lnTo>
                  <a:pt x="9861937" y="2415482"/>
                </a:lnTo>
                <a:lnTo>
                  <a:pt x="0" y="2415482"/>
                </a:lnTo>
                <a:lnTo>
                  <a:pt x="0" y="0"/>
                </a:lnTo>
                <a:close/>
              </a:path>
            </a:pathLst>
          </a:custGeom>
          <a:blipFill>
            <a:blip r:embed="rId4"/>
            <a:stretch>
              <a:fillRect r="-3414"/>
            </a:stretch>
          </a:blipFill>
        </p:spPr>
      </p:sp>
      <p:sp>
        <p:nvSpPr>
          <p:cNvPr id="5" name="Freeform 5"/>
          <p:cNvSpPr/>
          <p:nvPr/>
        </p:nvSpPr>
        <p:spPr>
          <a:xfrm>
            <a:off x="7079455" y="7643423"/>
            <a:ext cx="9861938" cy="2430390"/>
          </a:xfrm>
          <a:custGeom>
            <a:avLst/>
            <a:gdLst/>
            <a:ahLst/>
            <a:cxnLst/>
            <a:rect l="l" t="t" r="r" b="b"/>
            <a:pathLst>
              <a:path w="9861938" h="2430390">
                <a:moveTo>
                  <a:pt x="0" y="0"/>
                </a:moveTo>
                <a:lnTo>
                  <a:pt x="9861937" y="0"/>
                </a:lnTo>
                <a:lnTo>
                  <a:pt x="9861937" y="2430391"/>
                </a:lnTo>
                <a:lnTo>
                  <a:pt x="0" y="2430391"/>
                </a:lnTo>
                <a:lnTo>
                  <a:pt x="0" y="0"/>
                </a:lnTo>
                <a:close/>
              </a:path>
            </a:pathLst>
          </a:custGeom>
          <a:blipFill>
            <a:blip r:embed="rId5"/>
            <a:stretch>
              <a:fillRect r="-3038"/>
            </a:stretch>
          </a:blipFill>
        </p:spPr>
      </p:sp>
      <p:sp>
        <p:nvSpPr>
          <p:cNvPr id="6" name="TextBox 6"/>
          <p:cNvSpPr txBox="1"/>
          <p:nvPr/>
        </p:nvSpPr>
        <p:spPr>
          <a:xfrm>
            <a:off x="407410" y="450866"/>
            <a:ext cx="12257805" cy="993775"/>
          </a:xfrm>
          <a:prstGeom prst="rect">
            <a:avLst/>
          </a:prstGeom>
        </p:spPr>
        <p:txBody>
          <a:bodyPr lIns="0" tIns="0" rIns="0" bIns="0" rtlCol="0" anchor="t">
            <a:spAutoFit/>
          </a:bodyPr>
          <a:lstStyle/>
          <a:p>
            <a:pPr algn="ctr">
              <a:lnSpc>
                <a:spcPts val="7699"/>
              </a:lnSpc>
            </a:pPr>
            <a:r>
              <a:rPr lang="en-US" sz="5499">
                <a:solidFill>
                  <a:srgbClr val="FFFFFF"/>
                </a:solidFill>
                <a:latin typeface="Bryndan Write"/>
              </a:rPr>
              <a:t>2, Học kiến thức và phản hồi </a:t>
            </a:r>
          </a:p>
        </p:txBody>
      </p:sp>
      <p:sp>
        <p:nvSpPr>
          <p:cNvPr id="7" name="TextBox 7"/>
          <p:cNvSpPr txBox="1"/>
          <p:nvPr/>
        </p:nvSpPr>
        <p:spPr>
          <a:xfrm>
            <a:off x="1411386" y="2585217"/>
            <a:ext cx="5124927" cy="4343428"/>
          </a:xfrm>
          <a:prstGeom prst="rect">
            <a:avLst/>
          </a:prstGeom>
        </p:spPr>
        <p:txBody>
          <a:bodyPr lIns="0" tIns="0" rIns="0" bIns="0" rtlCol="0" anchor="t">
            <a:spAutoFit/>
          </a:bodyPr>
          <a:lstStyle/>
          <a:p>
            <a:pPr algn="ctr">
              <a:lnSpc>
                <a:spcPts val="4904"/>
              </a:lnSpc>
            </a:pPr>
            <a:r>
              <a:rPr lang="en-US" sz="3502">
                <a:solidFill>
                  <a:srgbClr val="FFFFFF"/>
                </a:solidFill>
                <a:latin typeface="Bryndan Write"/>
              </a:rPr>
              <a:t>Thông qua một giao diện GUI , người dùng có thể huấn luyện cho Chatbot giao tiếp bằng cách học thêm kiến thức . Thư viện đóng vai trò quan trọng là thư viện Nltk</a:t>
            </a:r>
          </a:p>
        </p:txBody>
      </p:sp>
      <p:sp>
        <p:nvSpPr>
          <p:cNvPr id="8" name="Freeform 8"/>
          <p:cNvSpPr/>
          <p:nvPr/>
        </p:nvSpPr>
        <p:spPr>
          <a:xfrm>
            <a:off x="2797219" y="7371956"/>
            <a:ext cx="2353261" cy="2182115"/>
          </a:xfrm>
          <a:custGeom>
            <a:avLst/>
            <a:gdLst/>
            <a:ahLst/>
            <a:cxnLst/>
            <a:rect l="l" t="t" r="r" b="b"/>
            <a:pathLst>
              <a:path w="2353261" h="2182115">
                <a:moveTo>
                  <a:pt x="0" y="0"/>
                </a:moveTo>
                <a:lnTo>
                  <a:pt x="2353261" y="0"/>
                </a:lnTo>
                <a:lnTo>
                  <a:pt x="2353261" y="2182114"/>
                </a:lnTo>
                <a:lnTo>
                  <a:pt x="0" y="218211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855620" flipH="1">
            <a:off x="-1035640" y="8589115"/>
            <a:ext cx="4128680" cy="1621445"/>
          </a:xfrm>
          <a:custGeom>
            <a:avLst/>
            <a:gdLst/>
            <a:ahLst/>
            <a:cxnLst/>
            <a:rect l="l" t="t" r="r" b="b"/>
            <a:pathLst>
              <a:path w="4128680" h="1621445">
                <a:moveTo>
                  <a:pt x="4128680" y="0"/>
                </a:moveTo>
                <a:lnTo>
                  <a:pt x="0" y="0"/>
                </a:lnTo>
                <a:lnTo>
                  <a:pt x="0" y="1621446"/>
                </a:lnTo>
                <a:lnTo>
                  <a:pt x="4128680" y="1621446"/>
                </a:lnTo>
                <a:lnTo>
                  <a:pt x="412868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rot="-9564492" flipH="1">
            <a:off x="14732017" y="-58378"/>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1" name="Freeform 11"/>
          <p:cNvSpPr/>
          <p:nvPr/>
        </p:nvSpPr>
        <p:spPr>
          <a:xfrm rot="5968929" flipH="1">
            <a:off x="-1604933" y="439532"/>
            <a:ext cx="4580830" cy="1799017"/>
          </a:xfrm>
          <a:custGeom>
            <a:avLst/>
            <a:gdLst/>
            <a:ahLst/>
            <a:cxnLst/>
            <a:rect l="l" t="t" r="r" b="b"/>
            <a:pathLst>
              <a:path w="4580830" h="1799017">
                <a:moveTo>
                  <a:pt x="4580830" y="0"/>
                </a:moveTo>
                <a:lnTo>
                  <a:pt x="0" y="0"/>
                </a:lnTo>
                <a:lnTo>
                  <a:pt x="0" y="1799017"/>
                </a:lnTo>
                <a:lnTo>
                  <a:pt x="4580830" y="1799017"/>
                </a:lnTo>
                <a:lnTo>
                  <a:pt x="4580830" y="0"/>
                </a:lnTo>
                <a:close/>
              </a:path>
            </a:pathLst>
          </a:custGeom>
          <a:blipFill>
            <a:blip r:embed="rId12">
              <a:extLst>
                <a:ext uri="{96DAC541-7B7A-43D3-8B79-37D633B846F1}">
                  <asvg:svgBlip xmlns:asvg="http://schemas.microsoft.com/office/drawing/2016/SVG/main" xmlns="" r:embed="rId13"/>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856264" y="2281167"/>
            <a:ext cx="4985093" cy="6567861"/>
          </a:xfrm>
          <a:custGeom>
            <a:avLst/>
            <a:gdLst/>
            <a:ahLst/>
            <a:cxnLst/>
            <a:rect l="l" t="t" r="r" b="b"/>
            <a:pathLst>
              <a:path w="4985093" h="6567861">
                <a:moveTo>
                  <a:pt x="0" y="0"/>
                </a:moveTo>
                <a:lnTo>
                  <a:pt x="4985093" y="0"/>
                </a:lnTo>
                <a:lnTo>
                  <a:pt x="4985093" y="6567861"/>
                </a:lnTo>
                <a:lnTo>
                  <a:pt x="0" y="6567861"/>
                </a:lnTo>
                <a:lnTo>
                  <a:pt x="0" y="0"/>
                </a:lnTo>
                <a:close/>
              </a:path>
            </a:pathLst>
          </a:custGeom>
          <a:blipFill>
            <a:blip r:embed="rId3"/>
            <a:stretch>
              <a:fillRect/>
            </a:stretch>
          </a:blipFill>
        </p:spPr>
      </p:sp>
      <p:sp>
        <p:nvSpPr>
          <p:cNvPr id="4" name="Freeform 4"/>
          <p:cNvSpPr/>
          <p:nvPr/>
        </p:nvSpPr>
        <p:spPr>
          <a:xfrm>
            <a:off x="11935757" y="2121113"/>
            <a:ext cx="5828429" cy="6707384"/>
          </a:xfrm>
          <a:custGeom>
            <a:avLst/>
            <a:gdLst/>
            <a:ahLst/>
            <a:cxnLst/>
            <a:rect l="l" t="t" r="r" b="b"/>
            <a:pathLst>
              <a:path w="5828429" h="6707384">
                <a:moveTo>
                  <a:pt x="0" y="0"/>
                </a:moveTo>
                <a:lnTo>
                  <a:pt x="5828430" y="0"/>
                </a:lnTo>
                <a:lnTo>
                  <a:pt x="5828430" y="6707384"/>
                </a:lnTo>
                <a:lnTo>
                  <a:pt x="0" y="6707384"/>
                </a:lnTo>
                <a:lnTo>
                  <a:pt x="0" y="0"/>
                </a:lnTo>
                <a:close/>
              </a:path>
            </a:pathLst>
          </a:custGeom>
          <a:blipFill>
            <a:blip r:embed="rId4"/>
            <a:stretch>
              <a:fillRect l="-7429" r="-1222"/>
            </a:stretch>
          </a:blipFill>
        </p:spPr>
      </p:sp>
      <p:sp>
        <p:nvSpPr>
          <p:cNvPr id="5" name="TextBox 5"/>
          <p:cNvSpPr txBox="1"/>
          <p:nvPr/>
        </p:nvSpPr>
        <p:spPr>
          <a:xfrm>
            <a:off x="712968" y="876300"/>
            <a:ext cx="12636115" cy="927735"/>
          </a:xfrm>
          <a:prstGeom prst="rect">
            <a:avLst/>
          </a:prstGeom>
        </p:spPr>
        <p:txBody>
          <a:bodyPr lIns="0" tIns="0" rIns="0" bIns="0" rtlCol="0" anchor="t">
            <a:spAutoFit/>
          </a:bodyPr>
          <a:lstStyle/>
          <a:p>
            <a:pPr algn="ctr">
              <a:lnSpc>
                <a:spcPts val="7139"/>
              </a:lnSpc>
            </a:pPr>
            <a:r>
              <a:rPr lang="en-US" sz="5100">
                <a:solidFill>
                  <a:srgbClr val="FFFFFF"/>
                </a:solidFill>
                <a:latin typeface="Bryndan Write"/>
              </a:rPr>
              <a:t>3, Hỗ trợ phản hồi tìm kiếm thông tin</a:t>
            </a:r>
          </a:p>
        </p:txBody>
      </p:sp>
      <p:sp>
        <p:nvSpPr>
          <p:cNvPr id="6" name="TextBox 6"/>
          <p:cNvSpPr txBox="1"/>
          <p:nvPr/>
        </p:nvSpPr>
        <p:spPr>
          <a:xfrm>
            <a:off x="6559428" y="2451596"/>
            <a:ext cx="4974409" cy="5979742"/>
          </a:xfrm>
          <a:prstGeom prst="rect">
            <a:avLst/>
          </a:prstGeom>
        </p:spPr>
        <p:txBody>
          <a:bodyPr lIns="0" tIns="0" rIns="0" bIns="0" rtlCol="0" anchor="t">
            <a:spAutoFit/>
          </a:bodyPr>
          <a:lstStyle/>
          <a:p>
            <a:pPr algn="ctr">
              <a:lnSpc>
                <a:spcPts val="4759"/>
              </a:lnSpc>
            </a:pPr>
            <a:r>
              <a:rPr lang="en-US" sz="3399">
                <a:solidFill>
                  <a:srgbClr val="FFFFFF"/>
                </a:solidFill>
                <a:latin typeface="Noto Serif Display"/>
              </a:rPr>
              <a:t>Nhập “Lựa chọn” để thực hiện lệnh chuyển hướng sang  trang tìm kiếm google , Chatbot đóng vai trò trung gian chuyển hướng giữa người dùng và nguồn mạng , giúp việc tìm kiếm , tiếp cận thông tin trở lên linh hoạt hơn .</a:t>
            </a:r>
          </a:p>
        </p:txBody>
      </p:sp>
      <p:sp>
        <p:nvSpPr>
          <p:cNvPr id="7" name="Freeform 7"/>
          <p:cNvSpPr/>
          <p:nvPr/>
        </p:nvSpPr>
        <p:spPr>
          <a:xfrm>
            <a:off x="-1023964" y="9029124"/>
            <a:ext cx="6632619" cy="1121516"/>
          </a:xfrm>
          <a:custGeom>
            <a:avLst/>
            <a:gdLst/>
            <a:ahLst/>
            <a:cxnLst/>
            <a:rect l="l" t="t" r="r" b="b"/>
            <a:pathLst>
              <a:path w="6632619" h="1121516">
                <a:moveTo>
                  <a:pt x="0" y="0"/>
                </a:moveTo>
                <a:lnTo>
                  <a:pt x="6632619" y="0"/>
                </a:lnTo>
                <a:lnTo>
                  <a:pt x="6632619" y="1121515"/>
                </a:lnTo>
                <a:lnTo>
                  <a:pt x="0" y="112151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5728165" y="8933430"/>
            <a:ext cx="6632619" cy="1121516"/>
          </a:xfrm>
          <a:custGeom>
            <a:avLst/>
            <a:gdLst/>
            <a:ahLst/>
            <a:cxnLst/>
            <a:rect l="l" t="t" r="r" b="b"/>
            <a:pathLst>
              <a:path w="6632619" h="1121516">
                <a:moveTo>
                  <a:pt x="0" y="0"/>
                </a:moveTo>
                <a:lnTo>
                  <a:pt x="6632619" y="0"/>
                </a:lnTo>
                <a:lnTo>
                  <a:pt x="6632619" y="1121515"/>
                </a:lnTo>
                <a:lnTo>
                  <a:pt x="0" y="112151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12484609" y="8828497"/>
            <a:ext cx="6632619" cy="1121516"/>
          </a:xfrm>
          <a:custGeom>
            <a:avLst/>
            <a:gdLst/>
            <a:ahLst/>
            <a:cxnLst/>
            <a:rect l="l" t="t" r="r" b="b"/>
            <a:pathLst>
              <a:path w="6632619" h="1121516">
                <a:moveTo>
                  <a:pt x="0" y="0"/>
                </a:moveTo>
                <a:lnTo>
                  <a:pt x="6632619" y="0"/>
                </a:lnTo>
                <a:lnTo>
                  <a:pt x="6632619" y="1121515"/>
                </a:lnTo>
                <a:lnTo>
                  <a:pt x="0" y="112151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3687259" y="3165982"/>
            <a:ext cx="11053383" cy="3112837"/>
          </a:xfrm>
          <a:prstGeom prst="rect">
            <a:avLst/>
          </a:prstGeom>
        </p:spPr>
        <p:txBody>
          <a:bodyPr lIns="0" tIns="0" rIns="0" bIns="0" rtlCol="0" anchor="t">
            <a:spAutoFit/>
          </a:bodyPr>
          <a:lstStyle/>
          <a:p>
            <a:pPr algn="ctr">
              <a:lnSpc>
                <a:spcPts val="12176"/>
              </a:lnSpc>
            </a:pPr>
            <a:r>
              <a:rPr lang="en-US" sz="8697">
                <a:solidFill>
                  <a:srgbClr val="FFFFFF"/>
                </a:solidFill>
                <a:latin typeface="Bryndan Write"/>
              </a:rPr>
              <a:t>Kiểm thử và đánh giá sản phẩm</a:t>
            </a:r>
          </a:p>
        </p:txBody>
      </p:sp>
      <p:sp>
        <p:nvSpPr>
          <p:cNvPr id="4" name="TextBox 4"/>
          <p:cNvSpPr txBox="1"/>
          <p:nvPr/>
        </p:nvSpPr>
        <p:spPr>
          <a:xfrm>
            <a:off x="-1769483" y="557831"/>
            <a:ext cx="10913483" cy="799745"/>
          </a:xfrm>
          <a:prstGeom prst="rect">
            <a:avLst/>
          </a:prstGeom>
        </p:spPr>
        <p:txBody>
          <a:bodyPr lIns="0" tIns="0" rIns="0" bIns="0" rtlCol="0" anchor="t">
            <a:spAutoFit/>
          </a:bodyPr>
          <a:lstStyle/>
          <a:p>
            <a:pPr algn="ctr">
              <a:lnSpc>
                <a:spcPts val="5658"/>
              </a:lnSpc>
            </a:pPr>
            <a:r>
              <a:rPr lang="en-US" sz="6900">
                <a:solidFill>
                  <a:srgbClr val="FF914D"/>
                </a:solidFill>
                <a:latin typeface="Gochi Hand"/>
              </a:rPr>
              <a:t>III, Demo :</a:t>
            </a:r>
          </a:p>
        </p:txBody>
      </p:sp>
      <p:sp>
        <p:nvSpPr>
          <p:cNvPr id="5" name="Freeform 5"/>
          <p:cNvSpPr/>
          <p:nvPr/>
        </p:nvSpPr>
        <p:spPr>
          <a:xfrm rot="-4436534" flipH="1">
            <a:off x="-2165724" y="1495497"/>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622429" y="0"/>
            <a:ext cx="4641951" cy="10435018"/>
            <a:chOff x="0" y="0"/>
            <a:chExt cx="6189268" cy="13913357"/>
          </a:xfrm>
        </p:grpSpPr>
        <p:pic>
          <p:nvPicPr>
            <p:cNvPr id="4" name="Picture 4"/>
            <p:cNvPicPr>
              <a:picLocks noChangeAspect="1"/>
            </p:cNvPicPr>
            <p:nvPr/>
          </p:nvPicPr>
          <p:blipFill>
            <a:blip r:embed="rId3"/>
            <a:srcRect l="35181" r="35181"/>
            <a:stretch>
              <a:fillRect/>
            </a:stretch>
          </p:blipFill>
          <p:spPr>
            <a:xfrm>
              <a:off x="0" y="0"/>
              <a:ext cx="6189268" cy="13913357"/>
            </a:xfrm>
            <a:prstGeom prst="rect">
              <a:avLst/>
            </a:prstGeom>
          </p:spPr>
        </p:pic>
      </p:grpSp>
      <p:sp>
        <p:nvSpPr>
          <p:cNvPr id="5" name="TextBox 5"/>
          <p:cNvSpPr txBox="1"/>
          <p:nvPr/>
        </p:nvSpPr>
        <p:spPr>
          <a:xfrm>
            <a:off x="5232663" y="2108618"/>
            <a:ext cx="9640627" cy="933318"/>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Thành viên nhóm :</a:t>
            </a:r>
          </a:p>
        </p:txBody>
      </p:sp>
      <p:sp>
        <p:nvSpPr>
          <p:cNvPr id="6" name="Freeform 6"/>
          <p:cNvSpPr/>
          <p:nvPr/>
        </p:nvSpPr>
        <p:spPr>
          <a:xfrm rot="1353809">
            <a:off x="16354522" y="144752"/>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787847">
            <a:off x="16199490" y="82358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rot="763488">
            <a:off x="13040728" y="51663"/>
            <a:ext cx="1627739" cy="1550791"/>
          </a:xfrm>
          <a:custGeom>
            <a:avLst/>
            <a:gdLst/>
            <a:ahLst/>
            <a:cxnLst/>
            <a:rect l="l" t="t" r="r" b="b"/>
            <a:pathLst>
              <a:path w="1627739" h="1550791">
                <a:moveTo>
                  <a:pt x="0" y="0"/>
                </a:moveTo>
                <a:lnTo>
                  <a:pt x="1627738" y="0"/>
                </a:lnTo>
                <a:lnTo>
                  <a:pt x="1627738" y="1550792"/>
                </a:lnTo>
                <a:lnTo>
                  <a:pt x="0" y="155079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5286347" y="-340509"/>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TextBox 10"/>
          <p:cNvSpPr txBox="1"/>
          <p:nvPr/>
        </p:nvSpPr>
        <p:spPr>
          <a:xfrm>
            <a:off x="6283094" y="6110650"/>
            <a:ext cx="7659688" cy="880110"/>
          </a:xfrm>
          <a:prstGeom prst="rect">
            <a:avLst/>
          </a:prstGeom>
        </p:spPr>
        <p:txBody>
          <a:bodyPr lIns="0" tIns="0" rIns="0" bIns="0" rtlCol="0" anchor="t">
            <a:spAutoFit/>
          </a:bodyPr>
          <a:lstStyle/>
          <a:p>
            <a:pPr algn="ctr">
              <a:lnSpc>
                <a:spcPts val="7139"/>
              </a:lnSpc>
            </a:pPr>
            <a:r>
              <a:rPr lang="en-US" sz="5100">
                <a:solidFill>
                  <a:srgbClr val="FFFFFF"/>
                </a:solidFill>
                <a:latin typeface="DejaVu Serif Bold"/>
              </a:rPr>
              <a:t>3,Nguyễn Đắc Thành</a:t>
            </a:r>
          </a:p>
        </p:txBody>
      </p:sp>
      <p:sp>
        <p:nvSpPr>
          <p:cNvPr id="11" name="TextBox 11"/>
          <p:cNvSpPr txBox="1"/>
          <p:nvPr/>
        </p:nvSpPr>
        <p:spPr>
          <a:xfrm>
            <a:off x="5952651" y="3801924"/>
            <a:ext cx="8320573" cy="910506"/>
          </a:xfrm>
          <a:prstGeom prst="rect">
            <a:avLst/>
          </a:prstGeom>
        </p:spPr>
        <p:txBody>
          <a:bodyPr wrap="square" lIns="0" tIns="0" rIns="0" bIns="0" rtlCol="0" anchor="t">
            <a:spAutoFit/>
          </a:bodyPr>
          <a:lstStyle/>
          <a:p>
            <a:pPr algn="ctr">
              <a:lnSpc>
                <a:spcPts val="7139"/>
              </a:lnSpc>
            </a:pPr>
            <a:r>
              <a:rPr lang="en-US" sz="5100" dirty="0">
                <a:solidFill>
                  <a:srgbClr val="FFFFFF"/>
                </a:solidFill>
                <a:latin typeface="DejaVu Serif Bold"/>
              </a:rPr>
              <a:t>1,Nguyễn </a:t>
            </a:r>
            <a:r>
              <a:rPr lang="en-US" sz="5100" dirty="0" err="1">
                <a:solidFill>
                  <a:srgbClr val="FFFFFF"/>
                </a:solidFill>
                <a:latin typeface="DejaVu Serif Bold"/>
              </a:rPr>
              <a:t>Văn</a:t>
            </a:r>
            <a:r>
              <a:rPr lang="en-US" sz="5100" dirty="0">
                <a:solidFill>
                  <a:srgbClr val="FFFFFF"/>
                </a:solidFill>
                <a:latin typeface="DejaVu Serif Bold"/>
              </a:rPr>
              <a:t> </a:t>
            </a:r>
            <a:r>
              <a:rPr lang="en-US" sz="5100" dirty="0" err="1">
                <a:solidFill>
                  <a:srgbClr val="FFFFFF"/>
                </a:solidFill>
                <a:latin typeface="DejaVu Serif Bold"/>
              </a:rPr>
              <a:t>Thanh</a:t>
            </a:r>
            <a:endParaRPr lang="en-US" sz="5100" dirty="0">
              <a:solidFill>
                <a:srgbClr val="FFFFFF"/>
              </a:solidFill>
              <a:latin typeface="DejaVu Serif Bold"/>
            </a:endParaRPr>
          </a:p>
        </p:txBody>
      </p:sp>
      <p:sp>
        <p:nvSpPr>
          <p:cNvPr id="12" name="TextBox 12"/>
          <p:cNvSpPr txBox="1"/>
          <p:nvPr/>
        </p:nvSpPr>
        <p:spPr>
          <a:xfrm>
            <a:off x="5791200" y="5026755"/>
            <a:ext cx="6539508" cy="880110"/>
          </a:xfrm>
          <a:prstGeom prst="rect">
            <a:avLst/>
          </a:prstGeom>
        </p:spPr>
        <p:txBody>
          <a:bodyPr lIns="0" tIns="0" rIns="0" bIns="0" rtlCol="0" anchor="t">
            <a:spAutoFit/>
          </a:bodyPr>
          <a:lstStyle/>
          <a:p>
            <a:pPr algn="ctr">
              <a:lnSpc>
                <a:spcPts val="7139"/>
              </a:lnSpc>
            </a:pPr>
            <a:r>
              <a:rPr lang="en-US" sz="5100" dirty="0">
                <a:solidFill>
                  <a:srgbClr val="FFFFFF"/>
                </a:solidFill>
                <a:latin typeface="DejaVu Serif Bold"/>
              </a:rPr>
              <a:t>2,Vi </a:t>
            </a:r>
            <a:r>
              <a:rPr lang="en-US" sz="5100" dirty="0" err="1">
                <a:solidFill>
                  <a:srgbClr val="FFFFFF"/>
                </a:solidFill>
                <a:latin typeface="DejaVu Serif Bold"/>
              </a:rPr>
              <a:t>Thành</a:t>
            </a:r>
            <a:r>
              <a:rPr lang="en-US" sz="5100" dirty="0">
                <a:solidFill>
                  <a:srgbClr val="FFFFFF"/>
                </a:solidFill>
                <a:latin typeface="DejaVu Serif Bold"/>
              </a:rPr>
              <a:t> </a:t>
            </a:r>
            <a:r>
              <a:rPr lang="en-US" sz="5100" dirty="0" err="1">
                <a:solidFill>
                  <a:srgbClr val="FFFFFF"/>
                </a:solidFill>
                <a:latin typeface="DejaVu Serif Bold"/>
              </a:rPr>
              <a:t>Đạt</a:t>
            </a:r>
            <a:endParaRPr lang="en-US" sz="5100" dirty="0">
              <a:solidFill>
                <a:srgbClr val="FFFFFF"/>
              </a:solidFill>
              <a:latin typeface="DejaVu Serif Bold"/>
            </a:endParaRPr>
          </a:p>
        </p:txBody>
      </p:sp>
      <p:sp>
        <p:nvSpPr>
          <p:cNvPr id="13" name="TextBox 13"/>
          <p:cNvSpPr txBox="1"/>
          <p:nvPr/>
        </p:nvSpPr>
        <p:spPr>
          <a:xfrm>
            <a:off x="6282366" y="7305085"/>
            <a:ext cx="7451805" cy="876921"/>
          </a:xfrm>
          <a:prstGeom prst="rect">
            <a:avLst/>
          </a:prstGeom>
        </p:spPr>
        <p:txBody>
          <a:bodyPr lIns="0" tIns="0" rIns="0" bIns="0" rtlCol="0" anchor="t">
            <a:spAutoFit/>
          </a:bodyPr>
          <a:lstStyle/>
          <a:p>
            <a:pPr algn="ctr">
              <a:lnSpc>
                <a:spcPts val="7019"/>
              </a:lnSpc>
            </a:pPr>
            <a:r>
              <a:rPr lang="en-US" sz="5013">
                <a:solidFill>
                  <a:srgbClr val="FFFFFF"/>
                </a:solidFill>
                <a:latin typeface="DejaVu Serif Bold"/>
              </a:rPr>
              <a:t>4, Vũ Hoàng Phương</a:t>
            </a:r>
          </a:p>
        </p:txBody>
      </p:sp>
      <p:sp>
        <p:nvSpPr>
          <p:cNvPr id="14" name="Freeform 14"/>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5" name="Freeform 15"/>
          <p:cNvSpPr/>
          <p:nvPr/>
        </p:nvSpPr>
        <p:spPr>
          <a:xfrm rot="-667622">
            <a:off x="4377664" y="8423511"/>
            <a:ext cx="1709996" cy="1669578"/>
          </a:xfrm>
          <a:custGeom>
            <a:avLst/>
            <a:gdLst/>
            <a:ahLst/>
            <a:cxnLst/>
            <a:rect l="l" t="t" r="r" b="b"/>
            <a:pathLst>
              <a:path w="1709996" h="1669578">
                <a:moveTo>
                  <a:pt x="0" y="0"/>
                </a:moveTo>
                <a:lnTo>
                  <a:pt x="1709997" y="0"/>
                </a:lnTo>
                <a:lnTo>
                  <a:pt x="1709997" y="1669578"/>
                </a:lnTo>
                <a:lnTo>
                  <a:pt x="0" y="1669578"/>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0" y="-148018"/>
            <a:ext cx="5527813" cy="10435018"/>
            <a:chOff x="0" y="0"/>
            <a:chExt cx="7370417" cy="13913357"/>
          </a:xfrm>
        </p:grpSpPr>
        <p:pic>
          <p:nvPicPr>
            <p:cNvPr id="4" name="Picture 4"/>
            <p:cNvPicPr>
              <a:picLocks noChangeAspect="1"/>
            </p:cNvPicPr>
            <p:nvPr/>
          </p:nvPicPr>
          <p:blipFill>
            <a:blip r:embed="rId3"/>
            <a:srcRect l="16181" r="48502"/>
            <a:stretch>
              <a:fillRect/>
            </a:stretch>
          </p:blipFill>
          <p:spPr>
            <a:xfrm>
              <a:off x="0" y="0"/>
              <a:ext cx="7370417" cy="13913357"/>
            </a:xfrm>
            <a:prstGeom prst="rect">
              <a:avLst/>
            </a:prstGeom>
          </p:spPr>
        </p:pic>
      </p:grpSp>
      <p:sp>
        <p:nvSpPr>
          <p:cNvPr id="5" name="TextBox 5"/>
          <p:cNvSpPr txBox="1"/>
          <p:nvPr/>
        </p:nvSpPr>
        <p:spPr>
          <a:xfrm>
            <a:off x="6074110" y="393462"/>
            <a:ext cx="9640627" cy="933318"/>
          </a:xfrm>
          <a:prstGeom prst="rect">
            <a:avLst/>
          </a:prstGeom>
        </p:spPr>
        <p:txBody>
          <a:bodyPr lIns="0" tIns="0" rIns="0" bIns="0" rtlCol="0" anchor="t">
            <a:spAutoFit/>
          </a:bodyPr>
          <a:lstStyle/>
          <a:p>
            <a:pPr>
              <a:lnSpc>
                <a:spcPts val="6600"/>
              </a:lnSpc>
            </a:pPr>
            <a:r>
              <a:rPr lang="en-US" sz="6000">
                <a:solidFill>
                  <a:srgbClr val="FFFEFB"/>
                </a:solidFill>
                <a:latin typeface="Bryndan Write Bold"/>
              </a:rPr>
              <a:t> Giới thiệu về đề tài  :</a:t>
            </a:r>
          </a:p>
        </p:txBody>
      </p:sp>
      <p:sp>
        <p:nvSpPr>
          <p:cNvPr id="6" name="TextBox 6"/>
          <p:cNvSpPr txBox="1"/>
          <p:nvPr/>
        </p:nvSpPr>
        <p:spPr>
          <a:xfrm>
            <a:off x="5980779" y="1269630"/>
            <a:ext cx="10787616" cy="7388866"/>
          </a:xfrm>
          <a:prstGeom prst="rect">
            <a:avLst/>
          </a:prstGeom>
        </p:spPr>
        <p:txBody>
          <a:bodyPr lIns="0" tIns="0" rIns="0" bIns="0" rtlCol="0" anchor="t">
            <a:spAutoFit/>
          </a:bodyPr>
          <a:lstStyle/>
          <a:p>
            <a:pPr>
              <a:lnSpc>
                <a:spcPts val="3694"/>
              </a:lnSpc>
            </a:pPr>
            <a:r>
              <a:rPr lang="en-US" sz="2639">
                <a:solidFill>
                  <a:srgbClr val="FFFFFF"/>
                </a:solidFill>
                <a:latin typeface="Now"/>
              </a:rPr>
              <a:t>Phần mềm chatbot là một ứng dụng hoặc chương trình máy tính được thiết kế để tương tác với con người thông qua các giao diện trò chuyện. Nó có khả năng giao tiếp tự động với người dùng, phản hồi tin nhắn văn bản thông qua việc sử dụng ngôn ngữ tự nhiên.</a:t>
            </a:r>
          </a:p>
          <a:p>
            <a:pPr>
              <a:lnSpc>
                <a:spcPts val="3694"/>
              </a:lnSpc>
            </a:pPr>
            <a:endParaRPr lang="en-US" sz="2639">
              <a:solidFill>
                <a:srgbClr val="FFFFFF"/>
              </a:solidFill>
              <a:latin typeface="Now"/>
            </a:endParaRPr>
          </a:p>
          <a:p>
            <a:pPr>
              <a:lnSpc>
                <a:spcPts val="3694"/>
              </a:lnSpc>
            </a:pPr>
            <a:r>
              <a:rPr lang="en-US" sz="2639">
                <a:solidFill>
                  <a:srgbClr val="FFFFFF"/>
                </a:solidFill>
                <a:latin typeface="Now"/>
              </a:rPr>
              <a:t>Các chatbot có thể được sử dụng trong nhiều lĩnh vực khác nhau như hỗ trợ khách hàng trực tuyến, điều hướng trên trang web, giải đáp câu hỏi, thực hiện các tác vụ cụ thể, và nhiều ứng dụng khác.</a:t>
            </a:r>
          </a:p>
          <a:p>
            <a:pPr>
              <a:lnSpc>
                <a:spcPts val="3694"/>
              </a:lnSpc>
            </a:pPr>
            <a:endParaRPr lang="en-US" sz="2639">
              <a:solidFill>
                <a:srgbClr val="FFFFFF"/>
              </a:solidFill>
              <a:latin typeface="Now"/>
            </a:endParaRPr>
          </a:p>
          <a:p>
            <a:pPr>
              <a:lnSpc>
                <a:spcPts val="3694"/>
              </a:lnSpc>
            </a:pPr>
            <a:r>
              <a:rPr lang="en-US" sz="2639">
                <a:solidFill>
                  <a:srgbClr val="FFFFFF"/>
                </a:solidFill>
                <a:latin typeface="Now"/>
              </a:rPr>
              <a:t>Có hai loại chính của chatbot: rule-based (dựa trên quy tắc) và AI-powered (có trí tuệ nhân tạo). Chatbot dựa trên quy tắc được lập trình để phản hồi theo các quy tắc được xác định trước, trong khi chatbot có trí tuệ nhân tạo sử dụng các mô hình máy học để tự học và cải thiện qua thời gian dựa trên dữ liệu đầu vào và tương tác với người dùng.</a:t>
            </a:r>
          </a:p>
        </p:txBody>
      </p:sp>
      <p:sp>
        <p:nvSpPr>
          <p:cNvPr id="7" name="Freeform 7"/>
          <p:cNvSpPr/>
          <p:nvPr/>
        </p:nvSpPr>
        <p:spPr>
          <a:xfrm rot="-1810947" flipH="1">
            <a:off x="2213362" y="202093"/>
            <a:ext cx="3911134" cy="1536009"/>
          </a:xfrm>
          <a:custGeom>
            <a:avLst/>
            <a:gdLst/>
            <a:ahLst/>
            <a:cxnLst/>
            <a:rect l="l" t="t" r="r" b="b"/>
            <a:pathLst>
              <a:path w="3911134" h="1536009">
                <a:moveTo>
                  <a:pt x="3911134" y="0"/>
                </a:moveTo>
                <a:lnTo>
                  <a:pt x="0" y="0"/>
                </a:lnTo>
                <a:lnTo>
                  <a:pt x="0" y="1536009"/>
                </a:lnTo>
                <a:lnTo>
                  <a:pt x="3911134" y="1536009"/>
                </a:lnTo>
                <a:lnTo>
                  <a:pt x="391113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5645568" y="7876707"/>
            <a:ext cx="3083294" cy="3083294"/>
          </a:xfrm>
          <a:custGeom>
            <a:avLst/>
            <a:gdLst/>
            <a:ahLst/>
            <a:cxnLst/>
            <a:rect l="l" t="t" r="r" b="b"/>
            <a:pathLst>
              <a:path w="3083294" h="3083294">
                <a:moveTo>
                  <a:pt x="0" y="0"/>
                </a:moveTo>
                <a:lnTo>
                  <a:pt x="3083295" y="0"/>
                </a:lnTo>
                <a:lnTo>
                  <a:pt x="3083295" y="3083294"/>
                </a:lnTo>
                <a:lnTo>
                  <a:pt x="0" y="30832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5527813" y="9258300"/>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rot="1353809">
            <a:off x="16529127" y="105296"/>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1436624" y="-276500"/>
            <a:ext cx="9228404" cy="4064229"/>
          </a:xfrm>
          <a:custGeom>
            <a:avLst/>
            <a:gdLst/>
            <a:ahLst/>
            <a:cxnLst/>
            <a:rect l="l" t="t" r="r" b="b"/>
            <a:pathLst>
              <a:path w="9228404" h="4064229">
                <a:moveTo>
                  <a:pt x="0" y="0"/>
                </a:moveTo>
                <a:lnTo>
                  <a:pt x="9228403" y="0"/>
                </a:lnTo>
                <a:lnTo>
                  <a:pt x="9228403" y="4064229"/>
                </a:lnTo>
                <a:lnTo>
                  <a:pt x="0" y="4064229"/>
                </a:lnTo>
                <a:lnTo>
                  <a:pt x="0" y="0"/>
                </a:lnTo>
                <a:close/>
              </a:path>
            </a:pathLst>
          </a:custGeom>
          <a:blipFill>
            <a:blip r:embed="rId3"/>
            <a:stretch>
              <a:fillRect l="-16157" t="-92539"/>
            </a:stretch>
          </a:blipFill>
        </p:spPr>
      </p:sp>
      <p:sp>
        <p:nvSpPr>
          <p:cNvPr id="4" name="Freeform 4"/>
          <p:cNvSpPr/>
          <p:nvPr/>
        </p:nvSpPr>
        <p:spPr>
          <a:xfrm rot="721296">
            <a:off x="359049" y="1155451"/>
            <a:ext cx="5637056" cy="1434887"/>
          </a:xfrm>
          <a:custGeom>
            <a:avLst/>
            <a:gdLst/>
            <a:ahLst/>
            <a:cxnLst/>
            <a:rect l="l" t="t" r="r" b="b"/>
            <a:pathLst>
              <a:path w="5637056" h="1434887">
                <a:moveTo>
                  <a:pt x="0" y="0"/>
                </a:moveTo>
                <a:lnTo>
                  <a:pt x="5637057" y="0"/>
                </a:lnTo>
                <a:lnTo>
                  <a:pt x="5637057" y="1434888"/>
                </a:lnTo>
                <a:lnTo>
                  <a:pt x="0" y="143488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9842529">
            <a:off x="-804379" y="2106989"/>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407410" y="654210"/>
            <a:ext cx="7931878" cy="1101471"/>
          </a:xfrm>
          <a:prstGeom prst="rect">
            <a:avLst/>
          </a:prstGeom>
        </p:spPr>
        <p:txBody>
          <a:bodyPr lIns="0" tIns="0" rIns="0" bIns="0" rtlCol="0" anchor="t">
            <a:spAutoFit/>
          </a:bodyPr>
          <a:lstStyle/>
          <a:p>
            <a:pPr algn="ctr">
              <a:lnSpc>
                <a:spcPts val="7872"/>
              </a:lnSpc>
            </a:pPr>
            <a:r>
              <a:rPr lang="en-US" sz="9600">
                <a:solidFill>
                  <a:srgbClr val="000000"/>
                </a:solidFill>
                <a:latin typeface="Gochi Hand"/>
              </a:rPr>
              <a:t>Nội Dung</a:t>
            </a:r>
          </a:p>
        </p:txBody>
      </p:sp>
      <p:sp>
        <p:nvSpPr>
          <p:cNvPr id="7" name="Freeform 7"/>
          <p:cNvSpPr/>
          <p:nvPr/>
        </p:nvSpPr>
        <p:spPr>
          <a:xfrm rot="7671314">
            <a:off x="5382236" y="1126861"/>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13632926" y="4407541"/>
            <a:ext cx="3844433" cy="5296811"/>
          </a:xfrm>
          <a:custGeom>
            <a:avLst/>
            <a:gdLst/>
            <a:ahLst/>
            <a:cxnLst/>
            <a:rect l="l" t="t" r="r" b="b"/>
            <a:pathLst>
              <a:path w="3844433" h="5296811">
                <a:moveTo>
                  <a:pt x="0" y="0"/>
                </a:moveTo>
                <a:lnTo>
                  <a:pt x="3844433" y="0"/>
                </a:lnTo>
                <a:lnTo>
                  <a:pt x="3844433" y="5296811"/>
                </a:lnTo>
                <a:lnTo>
                  <a:pt x="0" y="5296811"/>
                </a:lnTo>
                <a:lnTo>
                  <a:pt x="0" y="0"/>
                </a:lnTo>
                <a:close/>
              </a:path>
            </a:pathLst>
          </a:custGeom>
          <a:blipFill>
            <a:blip r:embed="rId10">
              <a:extLst>
                <a:ext uri="{96DAC541-7B7A-43D3-8B79-37D633B846F1}">
                  <asvg:svgBlip xmlns:asvg="http://schemas.microsoft.com/office/drawing/2016/SVG/main" xmlns="" r:embed="rId11"/>
                </a:ext>
              </a:extLst>
            </a:blip>
            <a:stretch>
              <a:fillRect r="-55779" b="-44261"/>
            </a:stretch>
          </a:blipFill>
        </p:spPr>
      </p:sp>
      <p:sp>
        <p:nvSpPr>
          <p:cNvPr id="9" name="TextBox 9"/>
          <p:cNvSpPr txBox="1"/>
          <p:nvPr/>
        </p:nvSpPr>
        <p:spPr>
          <a:xfrm>
            <a:off x="14112446" y="6348249"/>
            <a:ext cx="2931493" cy="2140564"/>
          </a:xfrm>
          <a:prstGeom prst="rect">
            <a:avLst/>
          </a:prstGeom>
        </p:spPr>
        <p:txBody>
          <a:bodyPr lIns="0" tIns="0" rIns="0" bIns="0" rtlCol="0" anchor="t">
            <a:spAutoFit/>
          </a:bodyPr>
          <a:lstStyle/>
          <a:p>
            <a:pPr algn="ctr">
              <a:lnSpc>
                <a:spcPts val="5725"/>
              </a:lnSpc>
            </a:pPr>
            <a:r>
              <a:rPr lang="en-US" sz="3817">
                <a:solidFill>
                  <a:srgbClr val="000000"/>
                </a:solidFill>
                <a:latin typeface="Gluten"/>
              </a:rPr>
              <a:t>KIỂM THỬ VÀ ĐÁNH GIÁ</a:t>
            </a:r>
          </a:p>
        </p:txBody>
      </p:sp>
      <p:sp>
        <p:nvSpPr>
          <p:cNvPr id="10" name="Freeform 10"/>
          <p:cNvSpPr/>
          <p:nvPr/>
        </p:nvSpPr>
        <p:spPr>
          <a:xfrm>
            <a:off x="9325038" y="4407541"/>
            <a:ext cx="3844433" cy="5296811"/>
          </a:xfrm>
          <a:custGeom>
            <a:avLst/>
            <a:gdLst/>
            <a:ahLst/>
            <a:cxnLst/>
            <a:rect l="l" t="t" r="r" b="b"/>
            <a:pathLst>
              <a:path w="3844433" h="5296811">
                <a:moveTo>
                  <a:pt x="0" y="0"/>
                </a:moveTo>
                <a:lnTo>
                  <a:pt x="3844433" y="0"/>
                </a:lnTo>
                <a:lnTo>
                  <a:pt x="3844433" y="5296811"/>
                </a:lnTo>
                <a:lnTo>
                  <a:pt x="0" y="5296811"/>
                </a:lnTo>
                <a:lnTo>
                  <a:pt x="0" y="0"/>
                </a:lnTo>
                <a:close/>
              </a:path>
            </a:pathLst>
          </a:custGeom>
          <a:blipFill>
            <a:blip r:embed="rId10">
              <a:extLst>
                <a:ext uri="{96DAC541-7B7A-43D3-8B79-37D633B846F1}">
                  <asvg:svgBlip xmlns:asvg="http://schemas.microsoft.com/office/drawing/2016/SVG/main" xmlns="" r:embed="rId11"/>
                </a:ext>
              </a:extLst>
            </a:blip>
            <a:stretch>
              <a:fillRect r="-55779" b="-44261"/>
            </a:stretch>
          </a:blipFill>
        </p:spPr>
      </p:sp>
      <p:sp>
        <p:nvSpPr>
          <p:cNvPr id="11" name="TextBox 11"/>
          <p:cNvSpPr txBox="1"/>
          <p:nvPr/>
        </p:nvSpPr>
        <p:spPr>
          <a:xfrm>
            <a:off x="9811749" y="5106441"/>
            <a:ext cx="3329940" cy="3028075"/>
          </a:xfrm>
          <a:prstGeom prst="rect">
            <a:avLst/>
          </a:prstGeom>
        </p:spPr>
        <p:txBody>
          <a:bodyPr lIns="0" tIns="0" rIns="0" bIns="0" rtlCol="0" anchor="t">
            <a:spAutoFit/>
          </a:bodyPr>
          <a:lstStyle/>
          <a:p>
            <a:pPr>
              <a:lnSpc>
                <a:spcPts val="6259"/>
              </a:lnSpc>
            </a:pPr>
            <a:endParaRPr/>
          </a:p>
          <a:p>
            <a:pPr>
              <a:lnSpc>
                <a:spcPts val="6259"/>
              </a:lnSpc>
            </a:pPr>
            <a:endParaRPr/>
          </a:p>
          <a:p>
            <a:pPr>
              <a:lnSpc>
                <a:spcPts val="5809"/>
              </a:lnSpc>
            </a:pPr>
            <a:r>
              <a:rPr lang="en-US" sz="3872">
                <a:solidFill>
                  <a:srgbClr val="000000"/>
                </a:solidFill>
                <a:latin typeface="Gluten"/>
              </a:rPr>
              <a:t>MÔ TẢ ỨNG DỤNG</a:t>
            </a:r>
          </a:p>
        </p:txBody>
      </p:sp>
      <p:sp>
        <p:nvSpPr>
          <p:cNvPr id="12" name="Freeform 12"/>
          <p:cNvSpPr/>
          <p:nvPr/>
        </p:nvSpPr>
        <p:spPr>
          <a:xfrm>
            <a:off x="5019610" y="4407541"/>
            <a:ext cx="3844433" cy="5296811"/>
          </a:xfrm>
          <a:custGeom>
            <a:avLst/>
            <a:gdLst/>
            <a:ahLst/>
            <a:cxnLst/>
            <a:rect l="l" t="t" r="r" b="b"/>
            <a:pathLst>
              <a:path w="3844433" h="5296811">
                <a:moveTo>
                  <a:pt x="0" y="0"/>
                </a:moveTo>
                <a:lnTo>
                  <a:pt x="3844433" y="0"/>
                </a:lnTo>
                <a:lnTo>
                  <a:pt x="3844433" y="5296811"/>
                </a:lnTo>
                <a:lnTo>
                  <a:pt x="0" y="5296811"/>
                </a:lnTo>
                <a:lnTo>
                  <a:pt x="0" y="0"/>
                </a:lnTo>
                <a:close/>
              </a:path>
            </a:pathLst>
          </a:custGeom>
          <a:blipFill>
            <a:blip r:embed="rId10">
              <a:extLst>
                <a:ext uri="{96DAC541-7B7A-43D3-8B79-37D633B846F1}">
                  <asvg:svgBlip xmlns:asvg="http://schemas.microsoft.com/office/drawing/2016/SVG/main" xmlns="" r:embed="rId11"/>
                </a:ext>
              </a:extLst>
            </a:blip>
            <a:stretch>
              <a:fillRect r="-55779" b="-44261"/>
            </a:stretch>
          </a:blipFill>
        </p:spPr>
      </p:sp>
      <p:sp>
        <p:nvSpPr>
          <p:cNvPr id="13" name="TextBox 13"/>
          <p:cNvSpPr txBox="1"/>
          <p:nvPr/>
        </p:nvSpPr>
        <p:spPr>
          <a:xfrm>
            <a:off x="5580176" y="5597813"/>
            <a:ext cx="3332465" cy="3660487"/>
          </a:xfrm>
          <a:prstGeom prst="rect">
            <a:avLst/>
          </a:prstGeom>
        </p:spPr>
        <p:txBody>
          <a:bodyPr lIns="0" tIns="0" rIns="0" bIns="0" rtlCol="0" anchor="t">
            <a:spAutoFit/>
          </a:bodyPr>
          <a:lstStyle/>
          <a:p>
            <a:pPr>
              <a:lnSpc>
                <a:spcPts val="4205"/>
              </a:lnSpc>
            </a:pPr>
            <a:endParaRPr/>
          </a:p>
          <a:p>
            <a:pPr>
              <a:lnSpc>
                <a:spcPts val="4205"/>
              </a:lnSpc>
            </a:pPr>
            <a:endParaRPr/>
          </a:p>
          <a:p>
            <a:pPr>
              <a:lnSpc>
                <a:spcPts val="5613"/>
              </a:lnSpc>
            </a:pPr>
            <a:r>
              <a:rPr lang="en-US" sz="3742">
                <a:solidFill>
                  <a:srgbClr val="000000"/>
                </a:solidFill>
                <a:latin typeface="Gluten"/>
              </a:rPr>
              <a:t>CƠ SỞ LÝ THUYẾT</a:t>
            </a:r>
          </a:p>
          <a:p>
            <a:pPr>
              <a:lnSpc>
                <a:spcPts val="4205"/>
              </a:lnSpc>
            </a:pPr>
            <a:endParaRPr lang="en-US" sz="3742">
              <a:solidFill>
                <a:srgbClr val="000000"/>
              </a:solidFill>
              <a:latin typeface="Gluten"/>
            </a:endParaRPr>
          </a:p>
          <a:p>
            <a:pPr>
              <a:lnSpc>
                <a:spcPts val="4205"/>
              </a:lnSpc>
            </a:pPr>
            <a:endParaRPr lang="en-US" sz="3742">
              <a:solidFill>
                <a:srgbClr val="000000"/>
              </a:solidFill>
              <a:latin typeface="Gluten"/>
            </a:endParaRPr>
          </a:p>
          <a:p>
            <a:pPr>
              <a:lnSpc>
                <a:spcPts val="749"/>
              </a:lnSpc>
            </a:pPr>
            <a:endParaRPr lang="en-US" sz="3742">
              <a:solidFill>
                <a:srgbClr val="000000"/>
              </a:solidFill>
              <a:latin typeface="Gluten"/>
            </a:endParaRPr>
          </a:p>
        </p:txBody>
      </p:sp>
      <p:sp>
        <p:nvSpPr>
          <p:cNvPr id="14" name="TextBox 14"/>
          <p:cNvSpPr txBox="1"/>
          <p:nvPr/>
        </p:nvSpPr>
        <p:spPr>
          <a:xfrm>
            <a:off x="6081543" y="4574212"/>
            <a:ext cx="1720567" cy="874929"/>
          </a:xfrm>
          <a:prstGeom prst="rect">
            <a:avLst/>
          </a:prstGeom>
        </p:spPr>
        <p:txBody>
          <a:bodyPr lIns="0" tIns="0" rIns="0" bIns="0" rtlCol="0" anchor="t">
            <a:spAutoFit/>
          </a:bodyPr>
          <a:lstStyle/>
          <a:p>
            <a:pPr algn="ctr">
              <a:lnSpc>
                <a:spcPts val="6133"/>
              </a:lnSpc>
            </a:pPr>
            <a:r>
              <a:rPr lang="en-US" sz="7480">
                <a:solidFill>
                  <a:srgbClr val="FFFFFF"/>
                </a:solidFill>
                <a:latin typeface="Gochi Hand"/>
              </a:rPr>
              <a:t>1</a:t>
            </a:r>
          </a:p>
        </p:txBody>
      </p:sp>
      <p:sp>
        <p:nvSpPr>
          <p:cNvPr id="15" name="TextBox 15"/>
          <p:cNvSpPr txBox="1"/>
          <p:nvPr/>
        </p:nvSpPr>
        <p:spPr>
          <a:xfrm>
            <a:off x="10386971" y="4574212"/>
            <a:ext cx="1720567" cy="874929"/>
          </a:xfrm>
          <a:prstGeom prst="rect">
            <a:avLst/>
          </a:prstGeom>
        </p:spPr>
        <p:txBody>
          <a:bodyPr lIns="0" tIns="0" rIns="0" bIns="0" rtlCol="0" anchor="t">
            <a:spAutoFit/>
          </a:bodyPr>
          <a:lstStyle/>
          <a:p>
            <a:pPr algn="ctr">
              <a:lnSpc>
                <a:spcPts val="6133"/>
              </a:lnSpc>
            </a:pPr>
            <a:r>
              <a:rPr lang="en-US" sz="7480">
                <a:solidFill>
                  <a:srgbClr val="FFFFFF"/>
                </a:solidFill>
                <a:latin typeface="Gochi Hand"/>
              </a:rPr>
              <a:t>2</a:t>
            </a:r>
          </a:p>
        </p:txBody>
      </p:sp>
      <p:sp>
        <p:nvSpPr>
          <p:cNvPr id="16" name="TextBox 16"/>
          <p:cNvSpPr txBox="1"/>
          <p:nvPr/>
        </p:nvSpPr>
        <p:spPr>
          <a:xfrm>
            <a:off x="14694859" y="4574212"/>
            <a:ext cx="1720567" cy="874929"/>
          </a:xfrm>
          <a:prstGeom prst="rect">
            <a:avLst/>
          </a:prstGeom>
        </p:spPr>
        <p:txBody>
          <a:bodyPr lIns="0" tIns="0" rIns="0" bIns="0" rtlCol="0" anchor="t">
            <a:spAutoFit/>
          </a:bodyPr>
          <a:lstStyle/>
          <a:p>
            <a:pPr algn="ctr">
              <a:lnSpc>
                <a:spcPts val="6133"/>
              </a:lnSpc>
            </a:pPr>
            <a:r>
              <a:rPr lang="en-US" sz="7480">
                <a:solidFill>
                  <a:srgbClr val="FFFFFF"/>
                </a:solidFill>
                <a:latin typeface="Gochi Hand"/>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576241" y="9025494"/>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575908" y="1923804"/>
            <a:ext cx="15747417" cy="8563606"/>
          </a:xfrm>
          <a:prstGeom prst="rect">
            <a:avLst/>
          </a:prstGeom>
        </p:spPr>
        <p:txBody>
          <a:bodyPr lIns="0" tIns="0" rIns="0" bIns="0" rtlCol="0" anchor="t">
            <a:spAutoFit/>
          </a:bodyPr>
          <a:lstStyle/>
          <a:p>
            <a:pPr>
              <a:lnSpc>
                <a:spcPts val="3850"/>
              </a:lnSpc>
            </a:pPr>
            <a:r>
              <a:rPr lang="en-US" sz="2750">
                <a:solidFill>
                  <a:srgbClr val="FFFFFF"/>
                </a:solidFill>
                <a:latin typeface="Now"/>
              </a:rPr>
              <a:t>Phần mềm chatbot AI-powered (có trí tuệ nhân tạo) được thiết kế dựa trên đa dạng những thư viện khác nhau,  xây dựng sử dụng một mô hình học máy, cụ thể là một mô hình mạng nơ-ron trong Keras để dự đoán intent (ý định) từ câu hỏi và trả về các câu trả lời tương ứng . Các thư viện được sử dụng trong chủ đề là :</a:t>
            </a:r>
          </a:p>
          <a:p>
            <a:pPr>
              <a:lnSpc>
                <a:spcPts val="3850"/>
              </a:lnSpc>
            </a:pPr>
            <a:endParaRPr lang="en-US" sz="2750">
              <a:solidFill>
                <a:srgbClr val="FFFFFF"/>
              </a:solidFill>
              <a:latin typeface="Now"/>
            </a:endParaRPr>
          </a:p>
          <a:p>
            <a:pPr>
              <a:lnSpc>
                <a:spcPts val="3850"/>
              </a:lnSpc>
            </a:pPr>
            <a:endParaRPr lang="en-US" sz="2750">
              <a:solidFill>
                <a:srgbClr val="FFFFFF"/>
              </a:solidFill>
              <a:latin typeface="Now"/>
            </a:endParaRPr>
          </a:p>
          <a:p>
            <a:pPr marL="593758" lvl="1" indent="-296879" algn="just">
              <a:lnSpc>
                <a:spcPts val="3850"/>
              </a:lnSpc>
              <a:buFont typeface="Arial"/>
              <a:buChar char="•"/>
            </a:pPr>
            <a:r>
              <a:rPr lang="en-US" sz="2750">
                <a:solidFill>
                  <a:srgbClr val="FFFFFF"/>
                </a:solidFill>
                <a:latin typeface="Now"/>
              </a:rPr>
              <a:t>NumPy</a:t>
            </a:r>
          </a:p>
          <a:p>
            <a:pPr marL="593758" lvl="1" indent="-296879" algn="just">
              <a:lnSpc>
                <a:spcPts val="3850"/>
              </a:lnSpc>
              <a:buFont typeface="Arial"/>
              <a:buChar char="•"/>
            </a:pPr>
            <a:r>
              <a:rPr lang="en-US" sz="2750">
                <a:solidFill>
                  <a:srgbClr val="FFFFFF"/>
                </a:solidFill>
                <a:latin typeface="Now"/>
              </a:rPr>
              <a:t>NLTK (Natural Language Toolkit)</a:t>
            </a:r>
          </a:p>
          <a:p>
            <a:pPr marL="593758" lvl="1" indent="-296879" algn="just">
              <a:lnSpc>
                <a:spcPts val="3850"/>
              </a:lnSpc>
              <a:buFont typeface="Arial"/>
              <a:buChar char="•"/>
            </a:pPr>
            <a:r>
              <a:rPr lang="en-US" sz="2750">
                <a:solidFill>
                  <a:srgbClr val="FFFFFF"/>
                </a:solidFill>
                <a:latin typeface="Now"/>
              </a:rPr>
              <a:t>Keras (được cài đặt qua TensorFlow)</a:t>
            </a:r>
          </a:p>
          <a:p>
            <a:pPr marL="593758" lvl="1" indent="-296879" algn="just">
              <a:lnSpc>
                <a:spcPts val="3850"/>
              </a:lnSpc>
              <a:buFont typeface="Arial"/>
              <a:buChar char="•"/>
            </a:pPr>
            <a:r>
              <a:rPr lang="en-US" sz="2750">
                <a:solidFill>
                  <a:srgbClr val="FFFFFF"/>
                </a:solidFill>
                <a:latin typeface="Now"/>
              </a:rPr>
              <a:t>JSON</a:t>
            </a:r>
          </a:p>
          <a:p>
            <a:pPr marL="593758" lvl="1" indent="-296879" algn="just">
              <a:lnSpc>
                <a:spcPts val="3850"/>
              </a:lnSpc>
              <a:buFont typeface="Arial"/>
              <a:buChar char="•"/>
            </a:pPr>
            <a:r>
              <a:rPr lang="en-US" sz="2750">
                <a:solidFill>
                  <a:srgbClr val="FFFFFF"/>
                </a:solidFill>
                <a:latin typeface="Now"/>
              </a:rPr>
              <a:t>Tkinter</a:t>
            </a:r>
          </a:p>
          <a:p>
            <a:pPr marL="593758" lvl="1" indent="-296879" algn="just">
              <a:lnSpc>
                <a:spcPts val="3850"/>
              </a:lnSpc>
              <a:buFont typeface="Arial"/>
              <a:buChar char="•"/>
            </a:pPr>
            <a:r>
              <a:rPr lang="en-US" sz="2750">
                <a:solidFill>
                  <a:srgbClr val="FFFFFF"/>
                </a:solidFill>
                <a:latin typeface="Now"/>
              </a:rPr>
              <a:t>Pickle</a:t>
            </a:r>
          </a:p>
          <a:p>
            <a:pPr marL="593758" lvl="1" indent="-296879" algn="just">
              <a:lnSpc>
                <a:spcPts val="3850"/>
              </a:lnSpc>
              <a:buFont typeface="Arial"/>
              <a:buChar char="•"/>
            </a:pPr>
            <a:r>
              <a:rPr lang="en-US" sz="2750">
                <a:solidFill>
                  <a:srgbClr val="FFFFFF"/>
                </a:solidFill>
                <a:latin typeface="Now"/>
              </a:rPr>
              <a:t>Webbrowser</a:t>
            </a:r>
          </a:p>
          <a:p>
            <a:pPr marL="593758" lvl="1" indent="-296879" algn="just">
              <a:lnSpc>
                <a:spcPts val="3850"/>
              </a:lnSpc>
              <a:buFont typeface="Arial"/>
              <a:buChar char="•"/>
            </a:pPr>
            <a:r>
              <a:rPr lang="en-US" sz="2750">
                <a:solidFill>
                  <a:srgbClr val="FFFFFF"/>
                </a:solidFill>
                <a:latin typeface="Now"/>
              </a:rPr>
              <a:t>Googletrans</a:t>
            </a:r>
          </a:p>
          <a:p>
            <a:pPr algn="just">
              <a:lnSpc>
                <a:spcPts val="3850"/>
              </a:lnSpc>
            </a:pPr>
            <a:endParaRPr lang="en-US" sz="2750">
              <a:solidFill>
                <a:srgbClr val="FFFFFF"/>
              </a:solidFill>
              <a:latin typeface="Now"/>
            </a:endParaRPr>
          </a:p>
          <a:p>
            <a:pPr>
              <a:lnSpc>
                <a:spcPts val="3430"/>
              </a:lnSpc>
            </a:pPr>
            <a:endParaRPr lang="en-US" sz="2750">
              <a:solidFill>
                <a:srgbClr val="FFFFFF"/>
              </a:solidFill>
              <a:latin typeface="Now"/>
            </a:endParaRPr>
          </a:p>
          <a:p>
            <a:pPr>
              <a:lnSpc>
                <a:spcPts val="3430"/>
              </a:lnSpc>
            </a:pPr>
            <a:endParaRPr lang="en-US" sz="2750">
              <a:solidFill>
                <a:srgbClr val="FFFFFF"/>
              </a:solidFill>
              <a:latin typeface="Now"/>
            </a:endParaRPr>
          </a:p>
          <a:p>
            <a:pPr>
              <a:lnSpc>
                <a:spcPts val="3430"/>
              </a:lnSpc>
            </a:pPr>
            <a:endParaRPr lang="en-US" sz="2750">
              <a:solidFill>
                <a:srgbClr val="FFFFFF"/>
              </a:solidFill>
              <a:latin typeface="Now"/>
            </a:endParaRPr>
          </a:p>
        </p:txBody>
      </p:sp>
      <p:sp>
        <p:nvSpPr>
          <p:cNvPr id="5" name="Freeform 5"/>
          <p:cNvSpPr/>
          <p:nvPr/>
        </p:nvSpPr>
        <p:spPr>
          <a:xfrm rot="1353809">
            <a:off x="6794782" y="816409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1097523">
            <a:off x="16246512" y="263186"/>
            <a:ext cx="1885747" cy="1296022"/>
          </a:xfrm>
          <a:custGeom>
            <a:avLst/>
            <a:gdLst/>
            <a:ahLst/>
            <a:cxnLst/>
            <a:rect l="l" t="t" r="r" b="b"/>
            <a:pathLst>
              <a:path w="1885747" h="1296022">
                <a:moveTo>
                  <a:pt x="0" y="0"/>
                </a:moveTo>
                <a:lnTo>
                  <a:pt x="1885747" y="0"/>
                </a:lnTo>
                <a:lnTo>
                  <a:pt x="1885747" y="1296023"/>
                </a:lnTo>
                <a:lnTo>
                  <a:pt x="0" y="129602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rot="763488">
            <a:off x="16509455" y="8673654"/>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TextBox 9"/>
          <p:cNvSpPr txBox="1"/>
          <p:nvPr/>
        </p:nvSpPr>
        <p:spPr>
          <a:xfrm>
            <a:off x="130953" y="485079"/>
            <a:ext cx="10913483" cy="799745"/>
          </a:xfrm>
          <a:prstGeom prst="rect">
            <a:avLst/>
          </a:prstGeom>
        </p:spPr>
        <p:txBody>
          <a:bodyPr lIns="0" tIns="0" rIns="0" bIns="0" rtlCol="0" anchor="t">
            <a:spAutoFit/>
          </a:bodyPr>
          <a:lstStyle/>
          <a:p>
            <a:pPr algn="ctr">
              <a:lnSpc>
                <a:spcPts val="5658"/>
              </a:lnSpc>
            </a:pPr>
            <a:r>
              <a:rPr lang="en-US" sz="6900">
                <a:solidFill>
                  <a:srgbClr val="A4F0FF"/>
                </a:solidFill>
                <a:latin typeface="Gochi Hand"/>
              </a:rPr>
              <a:t>I, CƠ SỞ LÝ THUYẾT :</a:t>
            </a:r>
          </a:p>
        </p:txBody>
      </p:sp>
      <p:sp>
        <p:nvSpPr>
          <p:cNvPr id="10" name="Freeform 10"/>
          <p:cNvSpPr/>
          <p:nvPr/>
        </p:nvSpPr>
        <p:spPr>
          <a:xfrm rot="-4436534" flipH="1">
            <a:off x="-2078422" y="1495497"/>
            <a:ext cx="4418750" cy="1735364"/>
          </a:xfrm>
          <a:custGeom>
            <a:avLst/>
            <a:gdLst/>
            <a:ahLst/>
            <a:cxnLst/>
            <a:rect l="l" t="t" r="r" b="b"/>
            <a:pathLst>
              <a:path w="4418750" h="1735364">
                <a:moveTo>
                  <a:pt x="4418751" y="0"/>
                </a:moveTo>
                <a:lnTo>
                  <a:pt x="0" y="0"/>
                </a:lnTo>
                <a:lnTo>
                  <a:pt x="0" y="1735364"/>
                </a:lnTo>
                <a:lnTo>
                  <a:pt x="4418751" y="1735364"/>
                </a:lnTo>
                <a:lnTo>
                  <a:pt x="4418751" y="0"/>
                </a:lnTo>
                <a:close/>
              </a:path>
            </a:pathLst>
          </a:custGeom>
          <a:blipFill>
            <a:blip r:embed="rId13">
              <a:extLst>
                <a:ext uri="{96DAC541-7B7A-43D3-8B79-37D633B846F1}">
                  <asvg:svgBlip xmlns:asvg="http://schemas.microsoft.com/office/drawing/2016/SVG/main" xmlns="" r:embed="rId1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7671314">
            <a:off x="11304151" y="11233303"/>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2607070" y="153667"/>
            <a:ext cx="14170826" cy="10457502"/>
          </a:xfrm>
          <a:prstGeom prst="rect">
            <a:avLst/>
          </a:prstGeom>
        </p:spPr>
        <p:txBody>
          <a:bodyPr lIns="0" tIns="0" rIns="0" bIns="0" rtlCol="0" anchor="t">
            <a:spAutoFit/>
          </a:bodyPr>
          <a:lstStyle/>
          <a:p>
            <a:pPr>
              <a:lnSpc>
                <a:spcPts val="3727"/>
              </a:lnSpc>
            </a:pPr>
            <a:endParaRPr/>
          </a:p>
          <a:p>
            <a:pPr>
              <a:lnSpc>
                <a:spcPts val="4007"/>
              </a:lnSpc>
            </a:pPr>
            <a:r>
              <a:rPr lang="en-US" sz="2862">
                <a:solidFill>
                  <a:srgbClr val="FF914D"/>
                </a:solidFill>
                <a:latin typeface="Now Bold"/>
              </a:rPr>
              <a:t>     * NLTK (Natural Language Toolkit):</a:t>
            </a:r>
          </a:p>
          <a:p>
            <a:pPr marL="574792" lvl="1" indent="-287396">
              <a:lnSpc>
                <a:spcPts val="3993"/>
              </a:lnSpc>
              <a:buFont typeface="Arial"/>
              <a:buChar char="•"/>
            </a:pPr>
            <a:r>
              <a:rPr lang="en-US" sz="2662">
                <a:solidFill>
                  <a:srgbClr val="FFFFFF"/>
                </a:solidFill>
                <a:latin typeface="Now Bold"/>
              </a:rPr>
              <a:t>Tác dụng:</a:t>
            </a:r>
            <a:r>
              <a:rPr lang="en-US" sz="2662">
                <a:solidFill>
                  <a:srgbClr val="FFFFFF"/>
                </a:solidFill>
                <a:latin typeface="Now"/>
              </a:rPr>
              <a:t> NLTK là một thư viện quan trọng cho xử lý ngôn ngữ tự nhiên trong Python. Nó cung cấp các công cụ để tiền xử lý văn bản, phân tích cú pháp, và xử lý ngôn ngữ tự nhiên.</a:t>
            </a:r>
          </a:p>
          <a:p>
            <a:pPr marL="574792" lvl="1" indent="-287396">
              <a:lnSpc>
                <a:spcPts val="3727"/>
              </a:lnSpc>
              <a:buFont typeface="Arial"/>
              <a:buChar char="•"/>
            </a:pPr>
            <a:r>
              <a:rPr lang="en-US" sz="2662">
                <a:solidFill>
                  <a:srgbClr val="FFFFFF"/>
                </a:solidFill>
                <a:latin typeface="Now Bold"/>
              </a:rPr>
              <a:t>Câu lệnh được sử dụng:</a:t>
            </a:r>
          </a:p>
          <a:p>
            <a:pPr>
              <a:lnSpc>
                <a:spcPts val="3727"/>
              </a:lnSpc>
            </a:pPr>
            <a:r>
              <a:rPr lang="en-US" sz="2662">
                <a:solidFill>
                  <a:srgbClr val="FFFFFF"/>
                </a:solidFill>
                <a:latin typeface="Now"/>
              </a:rPr>
              <a:t>      - nltk.word_tokenize(sentence): Chia câu thành các từ riêng biệt.</a:t>
            </a:r>
          </a:p>
          <a:p>
            <a:pPr>
              <a:lnSpc>
                <a:spcPts val="3727"/>
              </a:lnSpc>
            </a:pPr>
            <a:r>
              <a:rPr lang="en-US" sz="2662">
                <a:solidFill>
                  <a:srgbClr val="FFFFFF"/>
                </a:solidFill>
                <a:latin typeface="Now"/>
              </a:rPr>
              <a:t>      - nltk.stem.WordNetLemmatizer(): Sử dụng để chuẩn hóa các từ về dạng gốc của</a:t>
            </a:r>
          </a:p>
          <a:p>
            <a:pPr>
              <a:lnSpc>
                <a:spcPts val="3727"/>
              </a:lnSpc>
            </a:pPr>
            <a:r>
              <a:rPr lang="en-US" sz="2662">
                <a:solidFill>
                  <a:srgbClr val="FFFFFF"/>
                </a:solidFill>
                <a:latin typeface="Now"/>
              </a:rPr>
              <a:t>         chúng.</a:t>
            </a:r>
          </a:p>
          <a:p>
            <a:pPr>
              <a:lnSpc>
                <a:spcPts val="3727"/>
              </a:lnSpc>
            </a:pPr>
            <a:endParaRPr lang="en-US" sz="2662">
              <a:solidFill>
                <a:srgbClr val="FFFFFF"/>
              </a:solidFill>
              <a:latin typeface="Now"/>
            </a:endParaRPr>
          </a:p>
          <a:p>
            <a:pPr>
              <a:lnSpc>
                <a:spcPts val="4007"/>
              </a:lnSpc>
            </a:pPr>
            <a:r>
              <a:rPr lang="en-US" sz="2862">
                <a:solidFill>
                  <a:srgbClr val="E4FF97"/>
                </a:solidFill>
                <a:latin typeface="Now"/>
              </a:rPr>
              <a:t>     </a:t>
            </a:r>
            <a:r>
              <a:rPr lang="en-US" sz="2862">
                <a:solidFill>
                  <a:srgbClr val="E4FF97"/>
                </a:solidFill>
                <a:latin typeface="Now Bold"/>
              </a:rPr>
              <a:t>* Keras (được cài đặt qua TensorFlow):</a:t>
            </a:r>
          </a:p>
          <a:p>
            <a:pPr marL="574792" lvl="1" indent="-287396">
              <a:lnSpc>
                <a:spcPts val="3727"/>
              </a:lnSpc>
              <a:buFont typeface="Arial"/>
              <a:buChar char="•"/>
            </a:pPr>
            <a:r>
              <a:rPr lang="en-US" sz="2662">
                <a:solidFill>
                  <a:srgbClr val="FFFFFF"/>
                </a:solidFill>
                <a:latin typeface="Now Bold"/>
              </a:rPr>
              <a:t>Tác dụng:</a:t>
            </a:r>
            <a:r>
              <a:rPr lang="en-US" sz="2662">
                <a:solidFill>
                  <a:srgbClr val="FFFFFF"/>
                </a:solidFill>
                <a:latin typeface="Now"/>
              </a:rPr>
              <a:t> Keras là một thư viện mạng nơ-ron cao cấp giúp xây dựng và huấn luyện các mô hình học máy, trong trường hợp này là một mô hình chatbot.</a:t>
            </a:r>
          </a:p>
          <a:p>
            <a:pPr marL="574792" lvl="1" indent="-287396">
              <a:lnSpc>
                <a:spcPts val="3727"/>
              </a:lnSpc>
              <a:buFont typeface="Arial"/>
              <a:buChar char="•"/>
            </a:pPr>
            <a:r>
              <a:rPr lang="en-US" sz="2662">
                <a:solidFill>
                  <a:srgbClr val="FFFFFF"/>
                </a:solidFill>
                <a:latin typeface="Now Bold"/>
              </a:rPr>
              <a:t>Câu lệnh được sử dụng:</a:t>
            </a:r>
          </a:p>
          <a:p>
            <a:pPr>
              <a:lnSpc>
                <a:spcPts val="3727"/>
              </a:lnSpc>
            </a:pPr>
            <a:r>
              <a:rPr lang="en-US" sz="2662">
                <a:solidFill>
                  <a:srgbClr val="FFFFFF"/>
                </a:solidFill>
                <a:latin typeface="Now"/>
              </a:rPr>
              <a:t>      - load_model('chatbot_model.h5'): Load mô hình chatbot đã được huấn luyện từ</a:t>
            </a:r>
          </a:p>
          <a:p>
            <a:pPr>
              <a:lnSpc>
                <a:spcPts val="3727"/>
              </a:lnSpc>
            </a:pPr>
            <a:r>
              <a:rPr lang="en-US" sz="2662">
                <a:solidFill>
                  <a:srgbClr val="FFFFFF"/>
                </a:solidFill>
                <a:latin typeface="Now"/>
              </a:rPr>
              <a:t>         tệp tin 'chatbot_model.h5'.</a:t>
            </a:r>
          </a:p>
          <a:p>
            <a:pPr>
              <a:lnSpc>
                <a:spcPts val="3727"/>
              </a:lnSpc>
            </a:pPr>
            <a:r>
              <a:rPr lang="en-US" sz="2662">
                <a:solidFill>
                  <a:srgbClr val="FFFFFF"/>
                </a:solidFill>
                <a:latin typeface="Now"/>
              </a:rPr>
              <a:t>      - Sequential(): Tạo một mô hình mạng nơ-ron tuần tự.</a:t>
            </a:r>
          </a:p>
          <a:p>
            <a:pPr>
              <a:lnSpc>
                <a:spcPts val="3727"/>
              </a:lnSpc>
            </a:pPr>
            <a:r>
              <a:rPr lang="en-US" sz="2662">
                <a:solidFill>
                  <a:srgbClr val="FFFFFF"/>
                </a:solidFill>
                <a:latin typeface="Now"/>
              </a:rPr>
              <a:t>      - Dense(): Thêm một lớp fully connected.</a:t>
            </a:r>
          </a:p>
          <a:p>
            <a:pPr>
              <a:lnSpc>
                <a:spcPts val="3727"/>
              </a:lnSpc>
            </a:pPr>
            <a:r>
              <a:rPr lang="en-US" sz="2662">
                <a:solidFill>
                  <a:srgbClr val="FFFFFF"/>
                </a:solidFill>
                <a:latin typeface="Now"/>
              </a:rPr>
              <a:t>      - model.compile(): Cấu hình quá trình huấn luyện với hàm mất mát và thuật toán</a:t>
            </a:r>
          </a:p>
          <a:p>
            <a:pPr>
              <a:lnSpc>
                <a:spcPts val="3727"/>
              </a:lnSpc>
            </a:pPr>
            <a:r>
              <a:rPr lang="en-US" sz="2662">
                <a:solidFill>
                  <a:srgbClr val="FFFFFF"/>
                </a:solidFill>
                <a:latin typeface="Now"/>
              </a:rPr>
              <a:t>         tối ưu hóa.</a:t>
            </a:r>
          </a:p>
          <a:p>
            <a:pPr>
              <a:lnSpc>
                <a:spcPts val="3727"/>
              </a:lnSpc>
            </a:pPr>
            <a:r>
              <a:rPr lang="en-US" sz="2662">
                <a:solidFill>
                  <a:srgbClr val="FFFFFF"/>
                </a:solidFill>
                <a:latin typeface="Now"/>
              </a:rPr>
              <a:t>      - model.fit(): Huấn luyện mô hình với dữ liệu huấn luyện đã chuẩn bị.</a:t>
            </a:r>
          </a:p>
          <a:p>
            <a:pPr>
              <a:lnSpc>
                <a:spcPts val="3727"/>
              </a:lnSpc>
            </a:pPr>
            <a:endParaRPr lang="en-US" sz="2662">
              <a:solidFill>
                <a:srgbClr val="FFFFFF"/>
              </a:solidFill>
              <a:latin typeface="Now"/>
            </a:endParaRPr>
          </a:p>
        </p:txBody>
      </p:sp>
      <p:sp>
        <p:nvSpPr>
          <p:cNvPr id="5" name="Freeform 5"/>
          <p:cNvSpPr/>
          <p:nvPr/>
        </p:nvSpPr>
        <p:spPr>
          <a:xfrm rot="-4436534" flipH="1">
            <a:off x="-764421" y="5921931"/>
            <a:ext cx="4418750" cy="1735364"/>
          </a:xfrm>
          <a:custGeom>
            <a:avLst/>
            <a:gdLst/>
            <a:ahLst/>
            <a:cxnLst/>
            <a:rect l="l" t="t" r="r" b="b"/>
            <a:pathLst>
              <a:path w="4418750" h="1735364">
                <a:moveTo>
                  <a:pt x="4418751" y="0"/>
                </a:moveTo>
                <a:lnTo>
                  <a:pt x="0" y="0"/>
                </a:lnTo>
                <a:lnTo>
                  <a:pt x="0" y="1735364"/>
                </a:lnTo>
                <a:lnTo>
                  <a:pt x="4418751" y="1735364"/>
                </a:lnTo>
                <a:lnTo>
                  <a:pt x="4418751"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4436534" flipH="1">
            <a:off x="-636195" y="1495497"/>
            <a:ext cx="4418750" cy="1735364"/>
          </a:xfrm>
          <a:custGeom>
            <a:avLst/>
            <a:gdLst/>
            <a:ahLst/>
            <a:cxnLst/>
            <a:rect l="l" t="t" r="r" b="b"/>
            <a:pathLst>
              <a:path w="4418750" h="1735364">
                <a:moveTo>
                  <a:pt x="4418751" y="0"/>
                </a:moveTo>
                <a:lnTo>
                  <a:pt x="0" y="0"/>
                </a:lnTo>
                <a:lnTo>
                  <a:pt x="0" y="1735364"/>
                </a:lnTo>
                <a:lnTo>
                  <a:pt x="4418751" y="1735364"/>
                </a:lnTo>
                <a:lnTo>
                  <a:pt x="4418751"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763488">
            <a:off x="16509455" y="22563"/>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a:off x="14303549" y="9411801"/>
            <a:ext cx="6632619" cy="1121516"/>
          </a:xfrm>
          <a:custGeom>
            <a:avLst/>
            <a:gdLst/>
            <a:ahLst/>
            <a:cxnLst/>
            <a:rect l="l" t="t" r="r" b="b"/>
            <a:pathLst>
              <a:path w="6632619" h="1121516">
                <a:moveTo>
                  <a:pt x="0" y="0"/>
                </a:moveTo>
                <a:lnTo>
                  <a:pt x="6632619" y="0"/>
                </a:lnTo>
                <a:lnTo>
                  <a:pt x="6632619" y="1121515"/>
                </a:lnTo>
                <a:lnTo>
                  <a:pt x="0" y="1121515"/>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1749890" y="110180"/>
            <a:ext cx="16319779" cy="10953824"/>
          </a:xfrm>
          <a:prstGeom prst="rect">
            <a:avLst/>
          </a:prstGeom>
        </p:spPr>
        <p:txBody>
          <a:bodyPr lIns="0" tIns="0" rIns="0" bIns="0" rtlCol="0" anchor="t">
            <a:spAutoFit/>
          </a:bodyPr>
          <a:lstStyle/>
          <a:p>
            <a:pPr>
              <a:lnSpc>
                <a:spcPts val="4066"/>
              </a:lnSpc>
            </a:pPr>
            <a:r>
              <a:rPr lang="en-US" sz="2904">
                <a:solidFill>
                  <a:srgbClr val="FF3131"/>
                </a:solidFill>
                <a:latin typeface="Now Bold"/>
              </a:rPr>
              <a:t>     * NumPy:</a:t>
            </a:r>
          </a:p>
          <a:p>
            <a:pPr marL="583213" lvl="1" indent="-291607">
              <a:lnSpc>
                <a:spcPts val="3781"/>
              </a:lnSpc>
              <a:buFont typeface="Arial"/>
              <a:buChar char="•"/>
            </a:pPr>
            <a:r>
              <a:rPr lang="en-US" sz="2701">
                <a:solidFill>
                  <a:srgbClr val="FFFFFF"/>
                </a:solidFill>
                <a:latin typeface="Now Bold"/>
              </a:rPr>
              <a:t>Tác dụng: </a:t>
            </a:r>
            <a:r>
              <a:rPr lang="en-US" sz="2701">
                <a:solidFill>
                  <a:srgbClr val="FFFFFF"/>
                </a:solidFill>
                <a:latin typeface="Now"/>
              </a:rPr>
              <a:t>NumPy là một thư viện quan trọng cho tính toán khoa học và toán học trong Python, đặc biệt là khi xử lý mảng số.</a:t>
            </a:r>
          </a:p>
          <a:p>
            <a:pPr marL="583213" lvl="1" indent="-291607">
              <a:lnSpc>
                <a:spcPts val="3781"/>
              </a:lnSpc>
              <a:buFont typeface="Arial"/>
              <a:buChar char="•"/>
            </a:pPr>
            <a:r>
              <a:rPr lang="en-US" sz="2701">
                <a:solidFill>
                  <a:srgbClr val="FFFFFF"/>
                </a:solidFill>
                <a:latin typeface="Now Bold"/>
              </a:rPr>
              <a:t>Câu lệnh được sử dụng:</a:t>
            </a:r>
          </a:p>
          <a:p>
            <a:pPr>
              <a:lnSpc>
                <a:spcPts val="3781"/>
              </a:lnSpc>
            </a:pPr>
            <a:r>
              <a:rPr lang="en-US" sz="2701">
                <a:solidFill>
                  <a:srgbClr val="FFFFFF"/>
                </a:solidFill>
                <a:latin typeface="Now"/>
              </a:rPr>
              <a:t>      - np.array(): Chuyển đổi danh sách thành mảng NumPy.</a:t>
            </a:r>
          </a:p>
          <a:p>
            <a:pPr>
              <a:lnSpc>
                <a:spcPts val="3560"/>
              </a:lnSpc>
            </a:pPr>
            <a:endParaRPr lang="en-US" sz="2701">
              <a:solidFill>
                <a:srgbClr val="FFFFFF"/>
              </a:solidFill>
              <a:latin typeface="Now"/>
            </a:endParaRPr>
          </a:p>
          <a:p>
            <a:pPr>
              <a:lnSpc>
                <a:spcPts val="4066"/>
              </a:lnSpc>
            </a:pPr>
            <a:r>
              <a:rPr lang="en-US" sz="2904">
                <a:solidFill>
                  <a:srgbClr val="FF914D"/>
                </a:solidFill>
                <a:latin typeface="Now"/>
              </a:rPr>
              <a:t>     </a:t>
            </a:r>
            <a:r>
              <a:rPr lang="en-US" sz="2904">
                <a:solidFill>
                  <a:srgbClr val="FF914D"/>
                </a:solidFill>
                <a:latin typeface="Now Bold"/>
              </a:rPr>
              <a:t>* JSON:</a:t>
            </a:r>
          </a:p>
          <a:p>
            <a:pPr marL="583213" lvl="1" indent="-291607">
              <a:lnSpc>
                <a:spcPts val="3781"/>
              </a:lnSpc>
              <a:buFont typeface="Arial"/>
              <a:buChar char="•"/>
            </a:pPr>
            <a:r>
              <a:rPr lang="en-US" sz="2701">
                <a:solidFill>
                  <a:srgbClr val="FFFFFF"/>
                </a:solidFill>
                <a:latin typeface="Now Bold"/>
              </a:rPr>
              <a:t>Tác dụng:</a:t>
            </a:r>
            <a:r>
              <a:rPr lang="en-US" sz="2701">
                <a:solidFill>
                  <a:srgbClr val="FFFFFF"/>
                </a:solidFill>
                <a:latin typeface="Now"/>
              </a:rPr>
              <a:t> JSON là một định dạng dữ liệu phổ biến được sử dụng để truyền tải dữ liệu giữa các hệ thống.</a:t>
            </a:r>
          </a:p>
          <a:p>
            <a:pPr marL="583213" lvl="1" indent="-291607">
              <a:lnSpc>
                <a:spcPts val="3781"/>
              </a:lnSpc>
              <a:buFont typeface="Arial"/>
              <a:buChar char="•"/>
            </a:pPr>
            <a:r>
              <a:rPr lang="en-US" sz="2701">
                <a:solidFill>
                  <a:srgbClr val="FFFFFF"/>
                </a:solidFill>
                <a:latin typeface="Now Bold"/>
              </a:rPr>
              <a:t>Câu lệnh được sử dụng:</a:t>
            </a:r>
          </a:p>
          <a:p>
            <a:pPr>
              <a:lnSpc>
                <a:spcPts val="3781"/>
              </a:lnSpc>
            </a:pPr>
            <a:r>
              <a:rPr lang="en-US" sz="2701">
                <a:solidFill>
                  <a:srgbClr val="FFFFFF"/>
                </a:solidFill>
                <a:latin typeface="Now"/>
              </a:rPr>
              <a:t>      - json.loads(data_file): Đọc một chuỗi JSON từ tệp và chuyển đổi nó thành cấu trúc dữ</a:t>
            </a:r>
          </a:p>
          <a:p>
            <a:pPr>
              <a:lnSpc>
                <a:spcPts val="3781"/>
              </a:lnSpc>
            </a:pPr>
            <a:r>
              <a:rPr lang="en-US" sz="2701">
                <a:solidFill>
                  <a:srgbClr val="FFFFFF"/>
                </a:solidFill>
                <a:latin typeface="Now"/>
              </a:rPr>
              <a:t>        liệu Python.</a:t>
            </a:r>
          </a:p>
          <a:p>
            <a:pPr>
              <a:lnSpc>
                <a:spcPts val="3560"/>
              </a:lnSpc>
            </a:pPr>
            <a:endParaRPr lang="en-US" sz="2701">
              <a:solidFill>
                <a:srgbClr val="FFFFFF"/>
              </a:solidFill>
              <a:latin typeface="Now"/>
            </a:endParaRPr>
          </a:p>
          <a:p>
            <a:pPr>
              <a:lnSpc>
                <a:spcPts val="4066"/>
              </a:lnSpc>
            </a:pPr>
            <a:r>
              <a:rPr lang="en-US" sz="2904">
                <a:solidFill>
                  <a:srgbClr val="FFDE59"/>
                </a:solidFill>
                <a:latin typeface="Now"/>
              </a:rPr>
              <a:t>    </a:t>
            </a:r>
            <a:r>
              <a:rPr lang="en-US" sz="2904">
                <a:solidFill>
                  <a:srgbClr val="FFDE59"/>
                </a:solidFill>
                <a:latin typeface="Now Bold"/>
              </a:rPr>
              <a:t> * Tkinter:</a:t>
            </a:r>
          </a:p>
          <a:p>
            <a:pPr marL="583213" lvl="1" indent="-291607">
              <a:lnSpc>
                <a:spcPts val="3781"/>
              </a:lnSpc>
              <a:buFont typeface="Arial"/>
              <a:buChar char="•"/>
            </a:pPr>
            <a:r>
              <a:rPr lang="en-US" sz="2701">
                <a:solidFill>
                  <a:srgbClr val="FFFFFF"/>
                </a:solidFill>
                <a:latin typeface="Now Bold"/>
              </a:rPr>
              <a:t>Tác dụng:</a:t>
            </a:r>
            <a:r>
              <a:rPr lang="en-US" sz="2701">
                <a:solidFill>
                  <a:srgbClr val="FFFFFF"/>
                </a:solidFill>
                <a:latin typeface="Now"/>
              </a:rPr>
              <a:t> Tkinter là thư viện đồ họa người dùng cơ bản trong Python, cho phép tạo giao diện người dùng GUI.</a:t>
            </a:r>
          </a:p>
          <a:p>
            <a:pPr marL="583213" lvl="1" indent="-291607">
              <a:lnSpc>
                <a:spcPts val="3781"/>
              </a:lnSpc>
              <a:buFont typeface="Arial"/>
              <a:buChar char="•"/>
            </a:pPr>
            <a:r>
              <a:rPr lang="en-US" sz="2701">
                <a:solidFill>
                  <a:srgbClr val="FFFFFF"/>
                </a:solidFill>
                <a:latin typeface="Now Bold"/>
              </a:rPr>
              <a:t>Câu lệnh được sử dụng:</a:t>
            </a:r>
          </a:p>
          <a:p>
            <a:pPr>
              <a:lnSpc>
                <a:spcPts val="3781"/>
              </a:lnSpc>
            </a:pPr>
            <a:r>
              <a:rPr lang="en-US" sz="2701">
                <a:solidFill>
                  <a:srgbClr val="FFFFFF"/>
                </a:solidFill>
                <a:latin typeface="Now"/>
              </a:rPr>
              <a:t>      - Tk(), Text(), Button(), Entry(): Tạo cửa sổ, ô văn bản, nút và hộp nhập liệu cho giao diện</a:t>
            </a:r>
          </a:p>
          <a:p>
            <a:pPr>
              <a:lnSpc>
                <a:spcPts val="3781"/>
              </a:lnSpc>
            </a:pPr>
            <a:r>
              <a:rPr lang="en-US" sz="2701">
                <a:solidFill>
                  <a:srgbClr val="FFFFFF"/>
                </a:solidFill>
                <a:latin typeface="Now"/>
              </a:rPr>
              <a:t>      chatbot.</a:t>
            </a:r>
          </a:p>
          <a:p>
            <a:pPr>
              <a:lnSpc>
                <a:spcPts val="3781"/>
              </a:lnSpc>
            </a:pPr>
            <a:r>
              <a:rPr lang="en-US" sz="2701">
                <a:solidFill>
                  <a:srgbClr val="FFFFFF"/>
                </a:solidFill>
                <a:latin typeface="Now"/>
              </a:rPr>
              <a:t>      - place(): Định vị các phần tử trên giao diện người dùng.</a:t>
            </a:r>
          </a:p>
          <a:p>
            <a:pPr>
              <a:lnSpc>
                <a:spcPts val="3781"/>
              </a:lnSpc>
            </a:pPr>
            <a:r>
              <a:rPr lang="en-US" sz="2701">
                <a:solidFill>
                  <a:srgbClr val="FFFFFF"/>
                </a:solidFill>
                <a:latin typeface="Now"/>
              </a:rPr>
              <a:t>      - mainloop(): Chạy vòng lặp chính của giao diện người dùng.</a:t>
            </a:r>
          </a:p>
          <a:p>
            <a:pPr>
              <a:lnSpc>
                <a:spcPts val="3275"/>
              </a:lnSpc>
            </a:pPr>
            <a:endParaRPr lang="en-US" sz="2701">
              <a:solidFill>
                <a:srgbClr val="FFFFFF"/>
              </a:solidFill>
              <a:latin typeface="Now"/>
            </a:endParaRPr>
          </a:p>
          <a:p>
            <a:pPr>
              <a:lnSpc>
                <a:spcPts val="3275"/>
              </a:lnSpc>
            </a:pPr>
            <a:endParaRPr lang="en-US" sz="2701">
              <a:solidFill>
                <a:srgbClr val="FFFFFF"/>
              </a:solidFill>
              <a:latin typeface="Now"/>
            </a:endParaRPr>
          </a:p>
        </p:txBody>
      </p:sp>
      <p:sp>
        <p:nvSpPr>
          <p:cNvPr id="4" name="Freeform 4"/>
          <p:cNvSpPr/>
          <p:nvPr/>
        </p:nvSpPr>
        <p:spPr>
          <a:xfrm rot="-4143072" flipH="1">
            <a:off x="-792086" y="7031638"/>
            <a:ext cx="3578472" cy="1405364"/>
          </a:xfrm>
          <a:custGeom>
            <a:avLst/>
            <a:gdLst/>
            <a:ahLst/>
            <a:cxnLst/>
            <a:rect l="l" t="t" r="r" b="b"/>
            <a:pathLst>
              <a:path w="3578472" h="1405364">
                <a:moveTo>
                  <a:pt x="3578473" y="0"/>
                </a:moveTo>
                <a:lnTo>
                  <a:pt x="0" y="0"/>
                </a:lnTo>
                <a:lnTo>
                  <a:pt x="0" y="1405364"/>
                </a:lnTo>
                <a:lnTo>
                  <a:pt x="3578473" y="1405364"/>
                </a:lnTo>
                <a:lnTo>
                  <a:pt x="3578473"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rot="-4436534" flipH="1">
            <a:off x="-863503" y="3872792"/>
            <a:ext cx="3721307" cy="1461459"/>
          </a:xfrm>
          <a:custGeom>
            <a:avLst/>
            <a:gdLst/>
            <a:ahLst/>
            <a:cxnLst/>
            <a:rect l="l" t="t" r="r" b="b"/>
            <a:pathLst>
              <a:path w="3721307" h="1461459">
                <a:moveTo>
                  <a:pt x="3721307" y="0"/>
                </a:moveTo>
                <a:lnTo>
                  <a:pt x="0" y="0"/>
                </a:lnTo>
                <a:lnTo>
                  <a:pt x="0" y="1461459"/>
                </a:lnTo>
                <a:lnTo>
                  <a:pt x="3721307" y="1461459"/>
                </a:lnTo>
                <a:lnTo>
                  <a:pt x="3721307"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4436534" flipH="1">
            <a:off x="-863503" y="1048436"/>
            <a:ext cx="3721307" cy="1461459"/>
          </a:xfrm>
          <a:custGeom>
            <a:avLst/>
            <a:gdLst/>
            <a:ahLst/>
            <a:cxnLst/>
            <a:rect l="l" t="t" r="r" b="b"/>
            <a:pathLst>
              <a:path w="3721307" h="1461459">
                <a:moveTo>
                  <a:pt x="3721307" y="0"/>
                </a:moveTo>
                <a:lnTo>
                  <a:pt x="0" y="0"/>
                </a:lnTo>
                <a:lnTo>
                  <a:pt x="0" y="1461459"/>
                </a:lnTo>
                <a:lnTo>
                  <a:pt x="3721307" y="1461459"/>
                </a:lnTo>
                <a:lnTo>
                  <a:pt x="3721307"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2726591" y="9391667"/>
            <a:ext cx="6632619" cy="1121516"/>
          </a:xfrm>
          <a:custGeom>
            <a:avLst/>
            <a:gdLst/>
            <a:ahLst/>
            <a:cxnLst/>
            <a:rect l="l" t="t" r="r" b="b"/>
            <a:pathLst>
              <a:path w="6632619" h="1121516">
                <a:moveTo>
                  <a:pt x="0" y="0"/>
                </a:moveTo>
                <a:lnTo>
                  <a:pt x="6632619" y="0"/>
                </a:lnTo>
                <a:lnTo>
                  <a:pt x="6632619" y="1121515"/>
                </a:lnTo>
                <a:lnTo>
                  <a:pt x="0" y="112151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1759591" y="1458252"/>
            <a:ext cx="16319779" cy="7591499"/>
          </a:xfrm>
          <a:prstGeom prst="rect">
            <a:avLst/>
          </a:prstGeom>
        </p:spPr>
        <p:txBody>
          <a:bodyPr lIns="0" tIns="0" rIns="0" bIns="0" rtlCol="0" anchor="t">
            <a:spAutoFit/>
          </a:bodyPr>
          <a:lstStyle/>
          <a:p>
            <a:pPr>
              <a:lnSpc>
                <a:spcPts val="4066"/>
              </a:lnSpc>
            </a:pPr>
            <a:r>
              <a:rPr lang="en-US" sz="2904">
                <a:solidFill>
                  <a:srgbClr val="FF3131"/>
                </a:solidFill>
                <a:latin typeface="Now Bold"/>
              </a:rPr>
              <a:t>     </a:t>
            </a:r>
            <a:r>
              <a:rPr lang="en-US" sz="2904">
                <a:solidFill>
                  <a:srgbClr val="9DB9DD"/>
                </a:solidFill>
                <a:latin typeface="Now Bold"/>
              </a:rPr>
              <a:t>* Webbrowser:</a:t>
            </a:r>
          </a:p>
          <a:p>
            <a:pPr marL="583213" lvl="1" indent="-291607">
              <a:lnSpc>
                <a:spcPts val="3781"/>
              </a:lnSpc>
              <a:buFont typeface="Arial"/>
              <a:buChar char="•"/>
            </a:pPr>
            <a:r>
              <a:rPr lang="en-US" sz="2701">
                <a:solidFill>
                  <a:srgbClr val="FFFFFF"/>
                </a:solidFill>
                <a:latin typeface="Now Bold"/>
              </a:rPr>
              <a:t>Tác dụng:</a:t>
            </a:r>
            <a:r>
              <a:rPr lang="en-US" sz="2701">
                <a:solidFill>
                  <a:srgbClr val="FFFFFF"/>
                </a:solidFill>
                <a:latin typeface="Now"/>
              </a:rPr>
              <a:t> Thư viện Webbrowser được sử dụng để mở các URL hoặc trang web trong trình duyệt mặc định của hệ thống.</a:t>
            </a:r>
          </a:p>
          <a:p>
            <a:pPr marL="583213" lvl="1" indent="-291607">
              <a:lnSpc>
                <a:spcPts val="3781"/>
              </a:lnSpc>
              <a:buFont typeface="Arial"/>
              <a:buChar char="•"/>
            </a:pPr>
            <a:r>
              <a:rPr lang="en-US" sz="2701">
                <a:solidFill>
                  <a:srgbClr val="FFFFFF"/>
                </a:solidFill>
                <a:latin typeface="Now Bold"/>
              </a:rPr>
              <a:t>Câu lệnh được sử dụng:</a:t>
            </a:r>
          </a:p>
          <a:p>
            <a:pPr>
              <a:lnSpc>
                <a:spcPts val="3781"/>
              </a:lnSpc>
            </a:pPr>
            <a:r>
              <a:rPr lang="en-US" sz="2701">
                <a:solidFill>
                  <a:srgbClr val="FFFFFF"/>
                </a:solidFill>
                <a:latin typeface="Now"/>
              </a:rPr>
              <a:t>      - webbrowser.open(url): Mở URL được cung cấp trong trình duyệt mặc định.</a:t>
            </a:r>
          </a:p>
          <a:p>
            <a:pPr>
              <a:lnSpc>
                <a:spcPts val="3560"/>
              </a:lnSpc>
            </a:pPr>
            <a:endParaRPr lang="en-US" sz="2701">
              <a:solidFill>
                <a:srgbClr val="FFFFFF"/>
              </a:solidFill>
              <a:latin typeface="Now"/>
            </a:endParaRPr>
          </a:p>
          <a:p>
            <a:pPr>
              <a:lnSpc>
                <a:spcPts val="4066"/>
              </a:lnSpc>
            </a:pPr>
            <a:r>
              <a:rPr lang="en-US" sz="2904">
                <a:solidFill>
                  <a:srgbClr val="FF914D"/>
                </a:solidFill>
                <a:latin typeface="Now"/>
              </a:rPr>
              <a:t>     </a:t>
            </a:r>
            <a:r>
              <a:rPr lang="en-US" sz="2904">
                <a:solidFill>
                  <a:srgbClr val="A4F0FF"/>
                </a:solidFill>
                <a:latin typeface="Now Bold"/>
              </a:rPr>
              <a:t>* Googletrans:</a:t>
            </a:r>
          </a:p>
          <a:p>
            <a:pPr marL="583213" lvl="1" indent="-291607">
              <a:lnSpc>
                <a:spcPts val="3781"/>
              </a:lnSpc>
              <a:buFont typeface="Arial"/>
              <a:buChar char="•"/>
            </a:pPr>
            <a:r>
              <a:rPr lang="en-US" sz="2701">
                <a:solidFill>
                  <a:srgbClr val="FFFFFF"/>
                </a:solidFill>
                <a:latin typeface="Now Bold"/>
              </a:rPr>
              <a:t>Tác dụng:</a:t>
            </a:r>
            <a:r>
              <a:rPr lang="en-US" sz="2701">
                <a:solidFill>
                  <a:srgbClr val="FFFFFF"/>
                </a:solidFill>
                <a:latin typeface="Now"/>
              </a:rPr>
              <a:t> Googletrans là một thư viện dịch máy cho phép văn bản từ ngôn ngữ này sang ngôn ngữ khác.</a:t>
            </a:r>
          </a:p>
          <a:p>
            <a:pPr marL="583213" lvl="1" indent="-291607">
              <a:lnSpc>
                <a:spcPts val="3781"/>
              </a:lnSpc>
              <a:buFont typeface="Arial"/>
              <a:buChar char="•"/>
            </a:pPr>
            <a:r>
              <a:rPr lang="en-US" sz="2701">
                <a:solidFill>
                  <a:srgbClr val="FFFFFF"/>
                </a:solidFill>
                <a:latin typeface="Now Bold"/>
              </a:rPr>
              <a:t>Câu lệnh được sử dụng:</a:t>
            </a:r>
          </a:p>
          <a:p>
            <a:pPr>
              <a:lnSpc>
                <a:spcPts val="3781"/>
              </a:lnSpc>
            </a:pPr>
            <a:r>
              <a:rPr lang="en-US" sz="2701">
                <a:solidFill>
                  <a:srgbClr val="FFFFFF"/>
                </a:solidFill>
                <a:latin typeface="Now"/>
              </a:rPr>
              <a:t>      - translator.translate(text, src='language', dest='language'): Dịch một đoạn văn bản từ ngôn</a:t>
            </a:r>
          </a:p>
          <a:p>
            <a:pPr>
              <a:lnSpc>
                <a:spcPts val="3781"/>
              </a:lnSpc>
            </a:pPr>
            <a:r>
              <a:rPr lang="en-US" sz="2701">
                <a:solidFill>
                  <a:srgbClr val="FFFFFF"/>
                </a:solidFill>
                <a:latin typeface="Now"/>
              </a:rPr>
              <a:t>         ngữ nguồn (src) sang ngôn ngữ đích (dest).</a:t>
            </a:r>
          </a:p>
          <a:p>
            <a:pPr>
              <a:lnSpc>
                <a:spcPts val="3560"/>
              </a:lnSpc>
            </a:pPr>
            <a:endParaRPr lang="en-US" sz="2701">
              <a:solidFill>
                <a:srgbClr val="FFFFFF"/>
              </a:solidFill>
              <a:latin typeface="Now"/>
            </a:endParaRPr>
          </a:p>
          <a:p>
            <a:pPr>
              <a:lnSpc>
                <a:spcPts val="4066"/>
              </a:lnSpc>
            </a:pPr>
            <a:r>
              <a:rPr lang="en-US" sz="2904">
                <a:solidFill>
                  <a:srgbClr val="FFDE59"/>
                </a:solidFill>
                <a:latin typeface="Now"/>
              </a:rPr>
              <a:t>     </a:t>
            </a:r>
          </a:p>
          <a:p>
            <a:pPr>
              <a:lnSpc>
                <a:spcPts val="3275"/>
              </a:lnSpc>
            </a:pPr>
            <a:endParaRPr lang="en-US" sz="2904">
              <a:solidFill>
                <a:srgbClr val="FFDE59"/>
              </a:solidFill>
              <a:latin typeface="Now"/>
            </a:endParaRPr>
          </a:p>
          <a:p>
            <a:pPr>
              <a:lnSpc>
                <a:spcPts val="3275"/>
              </a:lnSpc>
            </a:pPr>
            <a:endParaRPr lang="en-US" sz="2904">
              <a:solidFill>
                <a:srgbClr val="FFDE59"/>
              </a:solidFill>
              <a:latin typeface="Now"/>
            </a:endParaRPr>
          </a:p>
        </p:txBody>
      </p:sp>
      <p:sp>
        <p:nvSpPr>
          <p:cNvPr id="4" name="Freeform 4"/>
          <p:cNvSpPr/>
          <p:nvPr/>
        </p:nvSpPr>
        <p:spPr>
          <a:xfrm rot="-4436534" flipH="1">
            <a:off x="-948688" y="5236913"/>
            <a:ext cx="3721307" cy="1461459"/>
          </a:xfrm>
          <a:custGeom>
            <a:avLst/>
            <a:gdLst/>
            <a:ahLst/>
            <a:cxnLst/>
            <a:rect l="l" t="t" r="r" b="b"/>
            <a:pathLst>
              <a:path w="3721307" h="1461459">
                <a:moveTo>
                  <a:pt x="3721307" y="0"/>
                </a:moveTo>
                <a:lnTo>
                  <a:pt x="0" y="0"/>
                </a:lnTo>
                <a:lnTo>
                  <a:pt x="0" y="1461459"/>
                </a:lnTo>
                <a:lnTo>
                  <a:pt x="3721307" y="1461459"/>
                </a:lnTo>
                <a:lnTo>
                  <a:pt x="3721307"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rot="-4436534" flipH="1">
            <a:off x="-948688" y="2288152"/>
            <a:ext cx="3721307" cy="1461459"/>
          </a:xfrm>
          <a:custGeom>
            <a:avLst/>
            <a:gdLst/>
            <a:ahLst/>
            <a:cxnLst/>
            <a:rect l="l" t="t" r="r" b="b"/>
            <a:pathLst>
              <a:path w="3721307" h="1461459">
                <a:moveTo>
                  <a:pt x="3721307" y="0"/>
                </a:moveTo>
                <a:lnTo>
                  <a:pt x="0" y="0"/>
                </a:lnTo>
                <a:lnTo>
                  <a:pt x="0" y="1461459"/>
                </a:lnTo>
                <a:lnTo>
                  <a:pt x="3721307" y="1461459"/>
                </a:lnTo>
                <a:lnTo>
                  <a:pt x="3721307"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1446751" y="940771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0" y="7419900"/>
            <a:ext cx="4606701" cy="2723712"/>
          </a:xfrm>
          <a:custGeom>
            <a:avLst/>
            <a:gdLst/>
            <a:ahLst/>
            <a:cxnLst/>
            <a:rect l="l" t="t" r="r" b="b"/>
            <a:pathLst>
              <a:path w="4606701" h="2723712">
                <a:moveTo>
                  <a:pt x="0" y="0"/>
                </a:moveTo>
                <a:lnTo>
                  <a:pt x="4606701" y="0"/>
                </a:lnTo>
                <a:lnTo>
                  <a:pt x="4606701" y="2723711"/>
                </a:lnTo>
                <a:lnTo>
                  <a:pt x="0" y="272371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TextBox 3"/>
          <p:cNvSpPr txBox="1"/>
          <p:nvPr/>
        </p:nvSpPr>
        <p:spPr>
          <a:xfrm>
            <a:off x="8888816" y="1465364"/>
            <a:ext cx="7599980" cy="12216467"/>
          </a:xfrm>
          <a:prstGeom prst="rect">
            <a:avLst/>
          </a:prstGeom>
        </p:spPr>
        <p:txBody>
          <a:bodyPr lIns="0" tIns="0" rIns="0" bIns="0" rtlCol="0" anchor="t">
            <a:spAutoFit/>
          </a:bodyPr>
          <a:lstStyle/>
          <a:p>
            <a:pPr>
              <a:lnSpc>
                <a:spcPts val="6176"/>
              </a:lnSpc>
            </a:pPr>
            <a:r>
              <a:rPr lang="en-US" sz="4411">
                <a:solidFill>
                  <a:srgbClr val="FFFFFF"/>
                </a:solidFill>
                <a:latin typeface="Bryndan Write"/>
              </a:rPr>
              <a:t>1, mô tả chức năng :</a:t>
            </a:r>
          </a:p>
          <a:p>
            <a:pPr>
              <a:lnSpc>
                <a:spcPts val="4776"/>
              </a:lnSpc>
            </a:pPr>
            <a:r>
              <a:rPr lang="en-US" sz="3411">
                <a:solidFill>
                  <a:srgbClr val="FFFFFF"/>
                </a:solidFill>
                <a:latin typeface="Bryndan Write"/>
              </a:rPr>
              <a:t> Chatbot sẽ được huấn luyện trên một tập dữ liệu chứa các danh mục (intents) sau đó sử dụng mô hình LSTM để hiểu và phân loại tin nhắn từ người dùng vào các danh mục tương ứng. Sau đó, dựa trên danh mục đã xác định, chatbot sẽ chọn một câu trả lời ngẫu nhiên từ danh sách câu trả lời có sẵn. Việc sử dụng mô hình LSTM giúp chatbot tạo ra trải nghiệm trò chuyện tự nhiên và linh hoạt trong việc tương tác với người dùng.</a:t>
            </a:r>
          </a:p>
          <a:p>
            <a:pPr>
              <a:lnSpc>
                <a:spcPts val="4776"/>
              </a:lnSpc>
            </a:pPr>
            <a:endParaRPr lang="en-US" sz="3411">
              <a:solidFill>
                <a:srgbClr val="FFFFFF"/>
              </a:solidFill>
              <a:latin typeface="Bryndan Write"/>
            </a:endParaRPr>
          </a:p>
          <a:p>
            <a:pPr>
              <a:lnSpc>
                <a:spcPts val="4776"/>
              </a:lnSpc>
            </a:pPr>
            <a:endParaRPr lang="en-US" sz="3411">
              <a:solidFill>
                <a:srgbClr val="FFFFFF"/>
              </a:solidFill>
              <a:latin typeface="Bryndan Write"/>
            </a:endParaRPr>
          </a:p>
          <a:p>
            <a:pPr>
              <a:lnSpc>
                <a:spcPts val="4776"/>
              </a:lnSpc>
            </a:pPr>
            <a:endParaRPr lang="en-US" sz="3411">
              <a:solidFill>
                <a:srgbClr val="FFFFFF"/>
              </a:solidFill>
              <a:latin typeface="Bryndan Write"/>
            </a:endParaRPr>
          </a:p>
          <a:p>
            <a:pPr>
              <a:lnSpc>
                <a:spcPts val="4776"/>
              </a:lnSpc>
            </a:pPr>
            <a:endParaRPr lang="en-US" sz="3411">
              <a:solidFill>
                <a:srgbClr val="FFFFFF"/>
              </a:solidFill>
              <a:latin typeface="Bryndan Write"/>
            </a:endParaRPr>
          </a:p>
          <a:p>
            <a:pPr>
              <a:lnSpc>
                <a:spcPts val="4776"/>
              </a:lnSpc>
            </a:pPr>
            <a:endParaRPr lang="en-US" sz="3411">
              <a:solidFill>
                <a:srgbClr val="FFFFFF"/>
              </a:solidFill>
              <a:latin typeface="Bryndan Write"/>
            </a:endParaRPr>
          </a:p>
          <a:p>
            <a:pPr>
              <a:lnSpc>
                <a:spcPts val="4776"/>
              </a:lnSpc>
            </a:pPr>
            <a:endParaRPr lang="en-US" sz="3411">
              <a:solidFill>
                <a:srgbClr val="FFFFFF"/>
              </a:solidFill>
              <a:latin typeface="Bryndan Write"/>
            </a:endParaRPr>
          </a:p>
          <a:p>
            <a:pPr>
              <a:lnSpc>
                <a:spcPts val="4776"/>
              </a:lnSpc>
            </a:pPr>
            <a:r>
              <a:rPr lang="en-US" sz="3411">
                <a:solidFill>
                  <a:srgbClr val="FFFFFF"/>
                </a:solidFill>
                <a:latin typeface="Bryndan Write"/>
              </a:rPr>
              <a:t>.....</a:t>
            </a:r>
          </a:p>
        </p:txBody>
      </p:sp>
      <p:sp>
        <p:nvSpPr>
          <p:cNvPr id="4" name="Freeform 4"/>
          <p:cNvSpPr/>
          <p:nvPr/>
        </p:nvSpPr>
        <p:spPr>
          <a:xfrm rot="-1280472">
            <a:off x="14781125" y="-1970482"/>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6096630" y="8255017"/>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130953" y="527035"/>
            <a:ext cx="10913483" cy="799745"/>
          </a:xfrm>
          <a:prstGeom prst="rect">
            <a:avLst/>
          </a:prstGeom>
        </p:spPr>
        <p:txBody>
          <a:bodyPr lIns="0" tIns="0" rIns="0" bIns="0" rtlCol="0" anchor="t">
            <a:spAutoFit/>
          </a:bodyPr>
          <a:lstStyle/>
          <a:p>
            <a:pPr algn="ctr">
              <a:lnSpc>
                <a:spcPts val="5658"/>
              </a:lnSpc>
            </a:pPr>
            <a:r>
              <a:rPr lang="en-US" sz="6900">
                <a:solidFill>
                  <a:srgbClr val="FFDE59"/>
                </a:solidFill>
                <a:latin typeface="Gochi Hand"/>
              </a:rPr>
              <a:t>II, MÔ TẢ ỨNG DỤNG</a:t>
            </a:r>
          </a:p>
        </p:txBody>
      </p:sp>
      <p:sp>
        <p:nvSpPr>
          <p:cNvPr id="7" name="Freeform 7"/>
          <p:cNvSpPr/>
          <p:nvPr/>
        </p:nvSpPr>
        <p:spPr>
          <a:xfrm rot="-4436534" flipH="1">
            <a:off x="-2078422" y="1495497"/>
            <a:ext cx="4418750" cy="1735364"/>
          </a:xfrm>
          <a:custGeom>
            <a:avLst/>
            <a:gdLst/>
            <a:ahLst/>
            <a:cxnLst/>
            <a:rect l="l" t="t" r="r" b="b"/>
            <a:pathLst>
              <a:path w="4418750" h="1735364">
                <a:moveTo>
                  <a:pt x="4418751" y="0"/>
                </a:moveTo>
                <a:lnTo>
                  <a:pt x="0" y="0"/>
                </a:lnTo>
                <a:lnTo>
                  <a:pt x="0" y="1735364"/>
                </a:lnTo>
                <a:lnTo>
                  <a:pt x="4418751" y="1735364"/>
                </a:lnTo>
                <a:lnTo>
                  <a:pt x="4418751"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1815298" y="1326780"/>
            <a:ext cx="6483541" cy="8553101"/>
          </a:xfrm>
          <a:custGeom>
            <a:avLst/>
            <a:gdLst/>
            <a:ahLst/>
            <a:cxnLst/>
            <a:rect l="l" t="t" r="r" b="b"/>
            <a:pathLst>
              <a:path w="6483541" h="8553101">
                <a:moveTo>
                  <a:pt x="0" y="0"/>
                </a:moveTo>
                <a:lnTo>
                  <a:pt x="6483541" y="0"/>
                </a:lnTo>
                <a:lnTo>
                  <a:pt x="6483541" y="8553100"/>
                </a:lnTo>
                <a:lnTo>
                  <a:pt x="0" y="8553100"/>
                </a:lnTo>
                <a:lnTo>
                  <a:pt x="0" y="0"/>
                </a:lnTo>
                <a:close/>
              </a:path>
            </a:pathLst>
          </a:custGeom>
          <a:blipFill>
            <a:blip r:embed="rId9"/>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1854</Words>
  <Application>Microsoft Office PowerPoint</Application>
  <PresentationFormat>Custom</PresentationFormat>
  <Paragraphs>128</Paragraphs>
  <Slides>20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Noto Sans Bold</vt:lpstr>
      <vt:lpstr>Gluten</vt:lpstr>
      <vt:lpstr>DejaVu Serif Bold</vt:lpstr>
      <vt:lpstr>Calibri</vt:lpstr>
      <vt:lpstr>Gochi Hand</vt:lpstr>
      <vt:lpstr>Bryndan Write</vt:lpstr>
      <vt:lpstr>Now Bold</vt:lpstr>
      <vt:lpstr>Now</vt:lpstr>
      <vt:lpstr>Noto Serif Display</vt:lpstr>
      <vt:lpstr>Arial</vt:lpstr>
      <vt:lpstr>Bryndan Write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phần mềm chatbot</dc:title>
  <cp:lastModifiedBy>Admin</cp:lastModifiedBy>
  <cp:revision>2</cp:revision>
  <dcterms:created xsi:type="dcterms:W3CDTF">2006-08-16T00:00:00Z</dcterms:created>
  <dcterms:modified xsi:type="dcterms:W3CDTF">2023-12-26T14:05:25Z</dcterms:modified>
  <dc:identifier>DAFw9_0IOJE</dc:identifier>
</cp:coreProperties>
</file>